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56" r:id="rId5"/>
    <p:sldId id="257" r:id="rId6"/>
    <p:sldId id="258" r:id="rId7"/>
    <p:sldId id="259" r:id="rId8"/>
    <p:sldId id="260" r:id="rId9"/>
    <p:sldId id="280" r:id="rId10"/>
    <p:sldId id="281" r:id="rId11"/>
    <p:sldId id="261" r:id="rId12"/>
    <p:sldId id="282" r:id="rId13"/>
    <p:sldId id="283" r:id="rId14"/>
    <p:sldId id="291" r:id="rId15"/>
    <p:sldId id="294" r:id="rId16"/>
    <p:sldId id="292" r:id="rId17"/>
    <p:sldId id="293" r:id="rId18"/>
    <p:sldId id="295" r:id="rId19"/>
    <p:sldId id="296" r:id="rId20"/>
    <p:sldId id="297" r:id="rId21"/>
    <p:sldId id="272" r:id="rId2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dra Miladin" initials="SM" lastIdx="3" clrIdx="0">
    <p:extLst>
      <p:ext uri="{19B8F6BF-5375-455C-9EA6-DF929625EA0E}">
        <p15:presenceInfo xmlns:p15="http://schemas.microsoft.com/office/powerpoint/2012/main" userId="S::smiladin@ampeu.hr::d66a5088-8b66-417f-8f8e-2d375a7f70a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DA2"/>
    <a:srgbClr val="01B1C9"/>
    <a:srgbClr val="ED4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74" autoAdjust="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Miladin" userId="d66a5088-8b66-417f-8f8e-2d375a7f70a2" providerId="ADAL" clId="{B51DA340-67B5-4A2E-B1F3-5834C6B1701F}"/>
    <pc:docChg chg="custSel modSld">
      <pc:chgData name="Sandra Miladin" userId="d66a5088-8b66-417f-8f8e-2d375a7f70a2" providerId="ADAL" clId="{B51DA340-67B5-4A2E-B1F3-5834C6B1701F}" dt="2025-04-17T07:24:08.948" v="513"/>
      <pc:docMkLst>
        <pc:docMk/>
      </pc:docMkLst>
      <pc:sldChg chg="modSp mod">
        <pc:chgData name="Sandra Miladin" userId="d66a5088-8b66-417f-8f8e-2d375a7f70a2" providerId="ADAL" clId="{B51DA340-67B5-4A2E-B1F3-5834C6B1701F}" dt="2025-04-17T06:21:09.338" v="10" actId="207"/>
        <pc:sldMkLst>
          <pc:docMk/>
          <pc:sldMk cId="4084075507" sldId="258"/>
        </pc:sldMkLst>
        <pc:spChg chg="mod">
          <ac:chgData name="Sandra Miladin" userId="d66a5088-8b66-417f-8f8e-2d375a7f70a2" providerId="ADAL" clId="{B51DA340-67B5-4A2E-B1F3-5834C6B1701F}" dt="2025-04-17T06:21:09.338" v="10" actId="207"/>
          <ac:spMkLst>
            <pc:docMk/>
            <pc:sldMk cId="4084075507" sldId="258"/>
            <ac:spMk id="2" creationId="{370485E7-01F8-F864-259D-C98A89018BA2}"/>
          </ac:spMkLst>
        </pc:spChg>
      </pc:sldChg>
      <pc:sldChg chg="addSp delSp modSp mod modCm">
        <pc:chgData name="Sandra Miladin" userId="d66a5088-8b66-417f-8f8e-2d375a7f70a2" providerId="ADAL" clId="{B51DA340-67B5-4A2E-B1F3-5834C6B1701F}" dt="2025-04-17T07:24:08.948" v="513"/>
        <pc:sldMkLst>
          <pc:docMk/>
          <pc:sldMk cId="3592270957" sldId="282"/>
        </pc:sldMkLst>
        <pc:spChg chg="mod">
          <ac:chgData name="Sandra Miladin" userId="d66a5088-8b66-417f-8f8e-2d375a7f70a2" providerId="ADAL" clId="{B51DA340-67B5-4A2E-B1F3-5834C6B1701F}" dt="2025-04-17T06:27:25.634" v="202" actId="20577"/>
          <ac:spMkLst>
            <pc:docMk/>
            <pc:sldMk cId="3592270957" sldId="282"/>
            <ac:spMk id="2" creationId="{3DCAF411-021E-B220-0635-3BACBED972BE}"/>
          </ac:spMkLst>
        </pc:spChg>
        <pc:spChg chg="mod">
          <ac:chgData name="Sandra Miladin" userId="d66a5088-8b66-417f-8f8e-2d375a7f70a2" providerId="ADAL" clId="{B51DA340-67B5-4A2E-B1F3-5834C6B1701F}" dt="2025-04-17T06:26:02.389" v="201" actId="20577"/>
          <ac:spMkLst>
            <pc:docMk/>
            <pc:sldMk cId="3592270957" sldId="282"/>
            <ac:spMk id="7" creationId="{F28EAB3C-C624-292A-B004-8AE239978431}"/>
          </ac:spMkLst>
        </pc:spChg>
        <pc:picChg chg="add mod">
          <ac:chgData name="Sandra Miladin" userId="d66a5088-8b66-417f-8f8e-2d375a7f70a2" providerId="ADAL" clId="{B51DA340-67B5-4A2E-B1F3-5834C6B1701F}" dt="2025-04-17T07:10:47.473" v="446" actId="1076"/>
          <ac:picMkLst>
            <pc:docMk/>
            <pc:sldMk cId="3592270957" sldId="282"/>
            <ac:picMk id="9" creationId="{3C58410A-39FA-EE30-53F6-3B147C88597E}"/>
          </ac:picMkLst>
        </pc:picChg>
      </pc:sldChg>
      <pc:sldChg chg="modSp mod modCm">
        <pc:chgData name="Sandra Miladin" userId="d66a5088-8b66-417f-8f8e-2d375a7f70a2" providerId="ADAL" clId="{B51DA340-67B5-4A2E-B1F3-5834C6B1701F}" dt="2025-04-17T07:20:25.214" v="512"/>
        <pc:sldMkLst>
          <pc:docMk/>
          <pc:sldMk cId="2795326581" sldId="293"/>
        </pc:sldMkLst>
        <pc:spChg chg="mod">
          <ac:chgData name="Sandra Miladin" userId="d66a5088-8b66-417f-8f8e-2d375a7f70a2" providerId="ADAL" clId="{B51DA340-67B5-4A2E-B1F3-5834C6B1701F}" dt="2025-04-17T07:04:52.694" v="440" actId="6549"/>
          <ac:spMkLst>
            <pc:docMk/>
            <pc:sldMk cId="2795326581" sldId="293"/>
            <ac:spMk id="7" creationId="{DB69A755-19AD-E189-7CB4-6BBF8F76C90A}"/>
          </ac:spMkLst>
        </pc:spChg>
      </pc:sldChg>
      <pc:sldChg chg="modSp mod modCm">
        <pc:chgData name="Sandra Miladin" userId="d66a5088-8b66-417f-8f8e-2d375a7f70a2" providerId="ADAL" clId="{B51DA340-67B5-4A2E-B1F3-5834C6B1701F}" dt="2025-04-17T07:19:06.358" v="510" actId="20577"/>
        <pc:sldMkLst>
          <pc:docMk/>
          <pc:sldMk cId="3120055797" sldId="296"/>
        </pc:sldMkLst>
        <pc:spChg chg="mod">
          <ac:chgData name="Sandra Miladin" userId="d66a5088-8b66-417f-8f8e-2d375a7f70a2" providerId="ADAL" clId="{B51DA340-67B5-4A2E-B1F3-5834C6B1701F}" dt="2025-04-17T07:15:12.504" v="460" actId="20577"/>
          <ac:spMkLst>
            <pc:docMk/>
            <pc:sldMk cId="3120055797" sldId="296"/>
            <ac:spMk id="5" creationId="{18B53398-0152-1F10-EB55-8C496BCFC00C}"/>
          </ac:spMkLst>
        </pc:spChg>
        <pc:graphicFrameChg chg="modGraphic">
          <ac:chgData name="Sandra Miladin" userId="d66a5088-8b66-417f-8f8e-2d375a7f70a2" providerId="ADAL" clId="{B51DA340-67B5-4A2E-B1F3-5834C6B1701F}" dt="2025-04-17T07:19:06.358" v="510" actId="20577"/>
          <ac:graphicFrameMkLst>
            <pc:docMk/>
            <pc:sldMk cId="3120055797" sldId="296"/>
            <ac:graphicFrameMk id="6" creationId="{A413BE58-DAF2-F000-0932-4D86F97C98EA}"/>
          </ac:graphicFrameMkLst>
        </pc:graphicFrameChg>
        <pc:picChg chg="mod">
          <ac:chgData name="Sandra Miladin" userId="d66a5088-8b66-417f-8f8e-2d375a7f70a2" providerId="ADAL" clId="{B51DA340-67B5-4A2E-B1F3-5834C6B1701F}" dt="2025-04-17T07:16:27.898" v="470" actId="1076"/>
          <ac:picMkLst>
            <pc:docMk/>
            <pc:sldMk cId="3120055797" sldId="296"/>
            <ac:picMk id="4" creationId="{80723FAE-3C85-48B5-F5BD-63BFAD17F2E0}"/>
          </ac:picMkLst>
        </pc:picChg>
      </pc:sldChg>
    </pc:docChg>
  </pc:docChgLst>
  <pc:docChgLst>
    <pc:chgData name="Matija Blaće" userId="75803ee4-07ec-4dc3-b552-18ebcfb76b91" providerId="ADAL" clId="{56D8B00E-6959-47FF-A0AF-528A92E82163}"/>
    <pc:docChg chg="undo custSel modSld">
      <pc:chgData name="Matija Blaće" userId="75803ee4-07ec-4dc3-b552-18ebcfb76b91" providerId="ADAL" clId="{56D8B00E-6959-47FF-A0AF-528A92E82163}" dt="2025-04-24T10:28:01.721" v="52" actId="20577"/>
      <pc:docMkLst>
        <pc:docMk/>
      </pc:docMkLst>
      <pc:sldChg chg="modSp mod">
        <pc:chgData name="Matija Blaće" userId="75803ee4-07ec-4dc3-b552-18ebcfb76b91" providerId="ADAL" clId="{56D8B00E-6959-47FF-A0AF-528A92E82163}" dt="2025-04-24T08:40:59.161" v="26" actId="20577"/>
        <pc:sldMkLst>
          <pc:docMk/>
          <pc:sldMk cId="2548475696" sldId="256"/>
        </pc:sldMkLst>
        <pc:spChg chg="mod">
          <ac:chgData name="Matija Blaće" userId="75803ee4-07ec-4dc3-b552-18ebcfb76b91" providerId="ADAL" clId="{56D8B00E-6959-47FF-A0AF-528A92E82163}" dt="2025-04-24T08:40:59.161" v="26" actId="20577"/>
          <ac:spMkLst>
            <pc:docMk/>
            <pc:sldMk cId="2548475696" sldId="256"/>
            <ac:spMk id="5" creationId="{492C4711-C680-8701-2CCE-208D1D83B2E1}"/>
          </ac:spMkLst>
        </pc:spChg>
      </pc:sldChg>
      <pc:sldChg chg="modSp mod">
        <pc:chgData name="Matija Blaće" userId="75803ee4-07ec-4dc3-b552-18ebcfb76b91" providerId="ADAL" clId="{56D8B00E-6959-47FF-A0AF-528A92E82163}" dt="2025-04-24T08:41:13.999" v="27" actId="20577"/>
        <pc:sldMkLst>
          <pc:docMk/>
          <pc:sldMk cId="1099790615" sldId="260"/>
        </pc:sldMkLst>
        <pc:spChg chg="mod">
          <ac:chgData name="Matija Blaće" userId="75803ee4-07ec-4dc3-b552-18ebcfb76b91" providerId="ADAL" clId="{56D8B00E-6959-47FF-A0AF-528A92E82163}" dt="2025-04-24T08:41:13.999" v="27" actId="20577"/>
          <ac:spMkLst>
            <pc:docMk/>
            <pc:sldMk cId="1099790615" sldId="260"/>
            <ac:spMk id="3" creationId="{101F62F2-57EC-660F-2A61-15F09EA54EA9}"/>
          </ac:spMkLst>
        </pc:spChg>
      </pc:sldChg>
      <pc:sldChg chg="modSp mod">
        <pc:chgData name="Matija Blaće" userId="75803ee4-07ec-4dc3-b552-18ebcfb76b91" providerId="ADAL" clId="{56D8B00E-6959-47FF-A0AF-528A92E82163}" dt="2025-04-24T10:28:01.721" v="52" actId="20577"/>
        <pc:sldMkLst>
          <pc:docMk/>
          <pc:sldMk cId="4085670919" sldId="281"/>
        </pc:sldMkLst>
        <pc:spChg chg="mod">
          <ac:chgData name="Matija Blaće" userId="75803ee4-07ec-4dc3-b552-18ebcfb76b91" providerId="ADAL" clId="{56D8B00E-6959-47FF-A0AF-528A92E82163}" dt="2025-04-24T08:26:20.377" v="7" actId="20577"/>
          <ac:spMkLst>
            <pc:docMk/>
            <pc:sldMk cId="4085670919" sldId="281"/>
            <ac:spMk id="6" creationId="{FE1ACFB1-C159-C8A3-80DE-1413BDD6FCE2}"/>
          </ac:spMkLst>
        </pc:spChg>
        <pc:spChg chg="mod">
          <ac:chgData name="Matija Blaće" userId="75803ee4-07ec-4dc3-b552-18ebcfb76b91" providerId="ADAL" clId="{56D8B00E-6959-47FF-A0AF-528A92E82163}" dt="2025-04-24T08:41:48.502" v="31" actId="20577"/>
          <ac:spMkLst>
            <pc:docMk/>
            <pc:sldMk cId="4085670919" sldId="281"/>
            <ac:spMk id="12" creationId="{BC346632-2FFD-6B70-75A3-94A0EB2651C4}"/>
          </ac:spMkLst>
        </pc:spChg>
        <pc:graphicFrameChg chg="modGraphic">
          <ac:chgData name="Matija Blaće" userId="75803ee4-07ec-4dc3-b552-18ebcfb76b91" providerId="ADAL" clId="{56D8B00E-6959-47FF-A0AF-528A92E82163}" dt="2025-04-24T10:28:01.721" v="52" actId="20577"/>
          <ac:graphicFrameMkLst>
            <pc:docMk/>
            <pc:sldMk cId="4085670919" sldId="281"/>
            <ac:graphicFrameMk id="11" creationId="{80841736-2951-F0ED-BFEB-82FD1B24A333}"/>
          </ac:graphicFrameMkLst>
        </pc:graphicFrameChg>
      </pc:sldChg>
      <pc:sldChg chg="modSp mod">
        <pc:chgData name="Matija Blaće" userId="75803ee4-07ec-4dc3-b552-18ebcfb76b91" providerId="ADAL" clId="{56D8B00E-6959-47FF-A0AF-528A92E82163}" dt="2025-04-24T08:40:44.667" v="24" actId="108"/>
        <pc:sldMkLst>
          <pc:docMk/>
          <pc:sldMk cId="923480072" sldId="292"/>
        </pc:sldMkLst>
        <pc:spChg chg="mod">
          <ac:chgData name="Matija Blaće" userId="75803ee4-07ec-4dc3-b552-18ebcfb76b91" providerId="ADAL" clId="{56D8B00E-6959-47FF-A0AF-528A92E82163}" dt="2025-04-24T08:40:44.667" v="24" actId="108"/>
          <ac:spMkLst>
            <pc:docMk/>
            <pc:sldMk cId="923480072" sldId="292"/>
            <ac:spMk id="3" creationId="{F42C694D-1ECC-3FE3-DF01-AC2409425CDE}"/>
          </ac:spMkLst>
        </pc:spChg>
      </pc:sldChg>
      <pc:sldChg chg="modSp mod">
        <pc:chgData name="Matija Blaće" userId="75803ee4-07ec-4dc3-b552-18ebcfb76b91" providerId="ADAL" clId="{56D8B00E-6959-47FF-A0AF-528A92E82163}" dt="2025-04-24T08:32:32.722" v="14" actId="798"/>
        <pc:sldMkLst>
          <pc:docMk/>
          <pc:sldMk cId="3120055797" sldId="296"/>
        </pc:sldMkLst>
        <pc:graphicFrameChg chg="modGraphic">
          <ac:chgData name="Matija Blaće" userId="75803ee4-07ec-4dc3-b552-18ebcfb76b91" providerId="ADAL" clId="{56D8B00E-6959-47FF-A0AF-528A92E82163}" dt="2025-04-24T08:32:32.722" v="14" actId="798"/>
          <ac:graphicFrameMkLst>
            <pc:docMk/>
            <pc:sldMk cId="3120055797" sldId="296"/>
            <ac:graphicFrameMk id="6" creationId="{A413BE58-DAF2-F000-0932-4D86F97C98EA}"/>
          </ac:graphicFrameMkLst>
        </pc:graphicFrameChg>
      </pc:sldChg>
    </pc:docChg>
  </pc:docChgLst>
  <pc:docChgLst>
    <pc:chgData name="Valerija Posavec" userId="5a3e5535-d973-4eb4-a4d7-e299f0d896a1" providerId="ADAL" clId="{EC5E4D73-F237-4BB5-B231-3255D3F29B37}"/>
    <pc:docChg chg="modSld">
      <pc:chgData name="Valerija Posavec" userId="5a3e5535-d973-4eb4-a4d7-e299f0d896a1" providerId="ADAL" clId="{EC5E4D73-F237-4BB5-B231-3255D3F29B37}" dt="2024-03-21T10:34:23.941" v="94" actId="20577"/>
      <pc:docMkLst>
        <pc:docMk/>
      </pc:docMkLst>
      <pc:sldChg chg="modSp mod">
        <pc:chgData name="Valerija Posavec" userId="5a3e5535-d973-4eb4-a4d7-e299f0d896a1" providerId="ADAL" clId="{EC5E4D73-F237-4BB5-B231-3255D3F29B37}" dt="2024-03-21T10:28:16.055" v="31" actId="1076"/>
        <pc:sldMkLst>
          <pc:docMk/>
          <pc:sldMk cId="2956245273" sldId="283"/>
        </pc:sldMkLst>
      </pc:sldChg>
      <pc:sldChg chg="modSp mod">
        <pc:chgData name="Valerija Posavec" userId="5a3e5535-d973-4eb4-a4d7-e299f0d896a1" providerId="ADAL" clId="{EC5E4D73-F237-4BB5-B231-3255D3F29B37}" dt="2024-03-21T10:30:37.880" v="92" actId="20577"/>
        <pc:sldMkLst>
          <pc:docMk/>
          <pc:sldMk cId="2895246213" sldId="291"/>
        </pc:sldMkLst>
      </pc:sldChg>
      <pc:sldChg chg="modSp mod">
        <pc:chgData name="Valerija Posavec" userId="5a3e5535-d973-4eb4-a4d7-e299f0d896a1" providerId="ADAL" clId="{EC5E4D73-F237-4BB5-B231-3255D3F29B37}" dt="2024-03-21T10:34:23.941" v="94" actId="20577"/>
        <pc:sldMkLst>
          <pc:docMk/>
          <pc:sldMk cId="923480072" sldId="292"/>
        </pc:sldMkLst>
      </pc:sldChg>
      <pc:sldChg chg="modSp mod">
        <pc:chgData name="Valerija Posavec" userId="5a3e5535-d973-4eb4-a4d7-e299f0d896a1" providerId="ADAL" clId="{EC5E4D73-F237-4BB5-B231-3255D3F29B37}" dt="2024-03-21T10:30:52.657" v="93" actId="20577"/>
        <pc:sldMkLst>
          <pc:docMk/>
          <pc:sldMk cId="502549386" sldId="29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E8A05-6DE2-4275-9E58-6A7F3FF8901B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996C4E-0A2D-459E-B62A-A0650C2A09C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569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21DEE-E1E3-41ED-F14A-7EA17C07D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D3582F-B38F-7446-0013-A18B89DBA7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CD53E-1EDB-231C-1F8B-23DC2B1A0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8E5318-F51B-AB5C-653B-B297870BE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AE858-7661-4A46-5FA4-41575F84A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5535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164FF-0136-BE0B-E622-3A316ECC5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90AC9E-B30D-9D4D-725C-59009A932A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E97F8-62AC-BA7A-205B-45897D981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53B15-4796-C31C-0C9E-56E68E63C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40209-ED04-0918-0F33-9DD8A916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92800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8A3972-437F-0173-5040-55B77FEDEC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A14001-8126-B962-D340-F62E9297D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3CBEE-9D88-FAAE-9CE9-7F418C2E8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26B9A-9D2D-FE32-E1DD-012FFCB40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BA1CF-4955-9889-CBA5-E4BDB7BC2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4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B508C-9117-E3AC-E870-6888201F1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16EDB-73D5-D936-93E1-BA09EA235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74EE2-D194-9E67-3F13-7DD01354F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4AB87E-7182-6A0A-BC16-6F1598A39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5686E-5403-DED5-D7AE-7B3802845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65519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AD145-7639-15C8-2B34-D4603F204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E66204-EEED-044F-B77B-F037F5EC6D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F6EDD-4BA4-23E4-0751-A78334550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E840A-6B63-8901-D894-6080109AB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53748F-5D77-7C46-4F64-91B02A087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81067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E9ED1-3FFD-42AF-6A5B-CB4A433FA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2150C-5B28-8F79-02A8-F4B030E8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F9D38-6F7C-290C-3CE0-031C1F792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301AA1-0E26-6EE3-0A6F-3D19F31F6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3F4A55-339A-EA8A-6679-606B3EE78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A40F4-FECC-6F08-D0EA-A27690A6A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74069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5BB17-F67D-B85D-F383-A9F90CC72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D4FB6-58A7-609A-0412-5FC263FA4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44173-87FF-FF1E-9FE3-59BB11F259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A1563C-4CF3-1B0E-806D-92889A7E84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BABEF6-CB8C-A433-42EA-EB194E0184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B643F6-2007-1875-5E3F-9A4D5E35B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A9FFB3-FC0D-FD39-BAF6-D1CFC2332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FACE70-3ADF-3B9F-4F72-A1231488E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55438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BA9FC-EA4B-0747-3298-88BBC0998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3BDBE7-3061-2D3B-F320-3F669F027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DF9E7E-9A69-5892-ADF3-8BDBB6625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03A314-FE91-47EB-A95A-6BFBB6805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53092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96995C-21A2-DE8F-E360-7D0AB7525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D26A10-F33B-363D-33D6-6FF4B5C49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D132B-FE98-9CD2-93A8-D7D48C542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2874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A08AC-C42C-B31B-1628-EFFFFD20E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ED622-12AB-046E-C838-7F8F38A53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7C97B4-758B-0CC1-1B03-109930DCDB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B73C4-006D-F6A6-5FB3-1D6DEBB8C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03683C-8E89-4DAD-B984-5E8681622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6CC621-9E6F-AF89-EBD2-B8807ED44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8920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DE131-0D0A-905C-EDE3-43C15C96B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BB1F24-186D-1430-90B3-2DD3CC06A7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ECF825-4FC2-5053-F757-E9DA234C00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EA71C1-BF46-7C62-3FBF-BF0C3C3A8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B286B3-AD4A-6276-9404-966C8337C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7D6786-4B99-D522-4330-7E0694605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07416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2299FC-E18B-747A-157C-BF2D4B591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DB4BDA-9955-B52E-E40E-3CF23C03A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F2991-1F62-8734-DE2E-5A3243050D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43AA5-B864-40BD-98B3-2F1E95003F39}" type="datetimeFigureOut">
              <a:rPr lang="hr-HR" smtClean="0"/>
              <a:t>24.4.2025.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8E55B-27E9-D42B-3008-96729E1604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98B95-0915-5CA7-FA22-518776F04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93B34-646F-4B6B-8A2B-3A31D858871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004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6.sv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mailto:ess@ampeu.hr" TargetMode="External"/><Relationship Id="rId4" Type="http://schemas.openxmlformats.org/officeDocument/2006/relationships/hyperlink" Target="https://www.ampeu.hr/natjecaji/poziv-na-podnosenje-prijedloga-za-program-erasmus-za-2025-godinu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www.europskesnagesolidarnosti.hr/hr/sadrzaj/o-programu/aktivnosti-umrezavanja-net-/" TargetMode="External"/><Relationship Id="rId4" Type="http://schemas.openxmlformats.org/officeDocument/2006/relationships/hyperlink" Target="https://ampeu.hr/erasmus/mre%C5%BEe-inicijativa/aktivnosti-transnacionalne-suradnje-tca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peu.hr/" TargetMode="External"/><Relationship Id="rId7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ess@ampeu.hr" TargetMode="External"/><Relationship Id="rId5" Type="http://schemas.openxmlformats.org/officeDocument/2006/relationships/hyperlink" Target="http://www.europskesnagesolidarnosti.hr/" TargetMode="External"/><Relationship Id="rId4" Type="http://schemas.openxmlformats.org/officeDocument/2006/relationships/hyperlink" Target="mailto:mladi@ampeu.hr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lto-youth.net/rc/inclusion/" TargetMode="External"/><Relationship Id="rId7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alto-youth.net/rc/participation/" TargetMode="External"/><Relationship Id="rId5" Type="http://schemas.openxmlformats.org/officeDocument/2006/relationships/hyperlink" Target="https://www.europskesnagesolidarnosti.hr/hr/sadrzaj/podrska/prirucnici-i-publikacije/" TargetMode="External"/><Relationship Id="rId4" Type="http://schemas.openxmlformats.org/officeDocument/2006/relationships/hyperlink" Target="https://www.mobilnost.hr/publikacije/moze-li-to-malo-zelenije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s://www.youtube.com/watch?v=Qs86Gc_89CI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mailto:ess@ampeu.hr" TargetMode="External"/><Relationship Id="rId4" Type="http://schemas.openxmlformats.org/officeDocument/2006/relationships/hyperlink" Target="https://www.europskesnagesolidarnosti.hr/hr/natjecaji/poziv-na-podnosenje-prijedloga-za-program-europske-snage-solidarnosti-2025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3v-d0_I-0A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B518B0-BFF1-D34E-CECD-5CF069B9E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657"/>
          </a:xfrm>
          <a:prstGeom prst="rect">
            <a:avLst/>
          </a:prstGeom>
        </p:spPr>
      </p:pic>
      <p:sp>
        <p:nvSpPr>
          <p:cNvPr id="5" name="TextBox 8">
            <a:extLst>
              <a:ext uri="{FF2B5EF4-FFF2-40B4-BE49-F238E27FC236}">
                <a16:creationId xmlns:a16="http://schemas.microsoft.com/office/drawing/2014/main" id="{492C4711-C680-8701-2CCE-208D1D83B2E1}"/>
              </a:ext>
            </a:extLst>
          </p:cNvPr>
          <p:cNvSpPr txBox="1"/>
          <p:nvPr/>
        </p:nvSpPr>
        <p:spPr>
          <a:xfrm>
            <a:off x="-1368530" y="624114"/>
            <a:ext cx="14929060" cy="492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hr-HR" sz="3200" b="1" dirty="0">
                <a:solidFill>
                  <a:srgbClr val="ED4B58"/>
                </a:solidFill>
                <a:latin typeface="+mj-lt"/>
              </a:rPr>
              <a:t>Info dani 2025.</a:t>
            </a:r>
            <a:endParaRPr lang="en-US" sz="3200" b="1" dirty="0">
              <a:solidFill>
                <a:srgbClr val="ED4B58"/>
              </a:solidFill>
              <a:latin typeface="+mj-lt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B5554E43-5EE3-5034-5E32-BE6E3BFC6CDB}"/>
              </a:ext>
            </a:extLst>
          </p:cNvPr>
          <p:cNvSpPr txBox="1"/>
          <p:nvPr/>
        </p:nvSpPr>
        <p:spPr>
          <a:xfrm>
            <a:off x="9317375" y="5246914"/>
            <a:ext cx="2874625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hr-HR" sz="3200" b="1" dirty="0">
                <a:solidFill>
                  <a:srgbClr val="ED4B58"/>
                </a:solidFill>
                <a:latin typeface="+mj-lt"/>
              </a:rPr>
              <a:t>Matija Blaće</a:t>
            </a:r>
            <a:endParaRPr lang="en-US" sz="3200" b="1" dirty="0">
              <a:solidFill>
                <a:srgbClr val="ED4B58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8FBAF2-C804-1E1B-1BDC-93EFC64E3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6910" y="6056123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475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991"/>
            <a:ext cx="12192610" cy="6858000"/>
          </a:xfrm>
          <a:prstGeom prst="rect">
            <a:avLst/>
          </a:prstGeom>
        </p:spPr>
      </p:pic>
      <p:pic>
        <p:nvPicPr>
          <p:cNvPr id="2" name="Picture 2" descr="erasmus-logo | Kulturno Informativni Centar Gospić">
            <a:extLst>
              <a:ext uri="{FF2B5EF4-FFF2-40B4-BE49-F238E27FC236}">
                <a16:creationId xmlns:a16="http://schemas.microsoft.com/office/drawing/2014/main" id="{7E8ADA55-0C80-3E53-B9FE-60C382A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1497" y="0"/>
            <a:ext cx="1958109" cy="110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592D236-6A5D-AE44-5058-2AD49929CD4A}"/>
              </a:ext>
            </a:extLst>
          </p:cNvPr>
          <p:cNvSpPr/>
          <p:nvPr/>
        </p:nvSpPr>
        <p:spPr>
          <a:xfrm>
            <a:off x="705293" y="2381807"/>
            <a:ext cx="7668852" cy="2850961"/>
          </a:xfrm>
          <a:custGeom>
            <a:avLst/>
            <a:gdLst>
              <a:gd name="connsiteX0" fmla="*/ 0 w 7668852"/>
              <a:gd name="connsiteY0" fmla="*/ 0 h 1497219"/>
              <a:gd name="connsiteX1" fmla="*/ 7668852 w 7668852"/>
              <a:gd name="connsiteY1" fmla="*/ 0 h 1497219"/>
              <a:gd name="connsiteX2" fmla="*/ 7668852 w 7668852"/>
              <a:gd name="connsiteY2" fmla="*/ 1497219 h 1497219"/>
              <a:gd name="connsiteX3" fmla="*/ 0 w 7668852"/>
              <a:gd name="connsiteY3" fmla="*/ 1497219 h 1497219"/>
              <a:gd name="connsiteX4" fmla="*/ 0 w 7668852"/>
              <a:gd name="connsiteY4" fmla="*/ 0 h 149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8852" h="1497219">
                <a:moveTo>
                  <a:pt x="0" y="0"/>
                </a:moveTo>
                <a:lnTo>
                  <a:pt x="7668852" y="0"/>
                </a:lnTo>
                <a:lnTo>
                  <a:pt x="7668852" y="1497219"/>
                </a:lnTo>
                <a:lnTo>
                  <a:pt x="0" y="14972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2000" kern="1200" dirty="0">
                <a:solidFill>
                  <a:schemeClr val="accent5">
                    <a:lumMod val="75000"/>
                  </a:schemeClr>
                </a:solidFill>
              </a:rPr>
              <a:t>Razmjene mladih </a:t>
            </a:r>
          </a:p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hr-HR" sz="2000" kern="12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2000" dirty="0">
                <a:solidFill>
                  <a:schemeClr val="accent5">
                    <a:lumMod val="75000"/>
                  </a:schemeClr>
                </a:solidFill>
              </a:rPr>
              <a:t>Mobilnost osoba koje rade s mladima</a:t>
            </a:r>
          </a:p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hr-HR" sz="20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2000" kern="1200" dirty="0">
                <a:solidFill>
                  <a:schemeClr val="accent5">
                    <a:lumMod val="75000"/>
                  </a:schemeClr>
                </a:solidFill>
              </a:rPr>
              <a:t>Aktivnosti sudjelovanja </a:t>
            </a:r>
            <a:r>
              <a:rPr lang="hr-HR" sz="2000" dirty="0">
                <a:solidFill>
                  <a:schemeClr val="accent5">
                    <a:lumMod val="75000"/>
                  </a:schemeClr>
                </a:solidFill>
              </a:rPr>
              <a:t>mladih</a:t>
            </a:r>
          </a:p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hr-HR" sz="2000" kern="12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2000" dirty="0">
                <a:solidFill>
                  <a:schemeClr val="accent5">
                    <a:lumMod val="75000"/>
                  </a:schemeClr>
                </a:solidFill>
              </a:rPr>
              <a:t>A</a:t>
            </a:r>
            <a:r>
              <a:rPr lang="hr-HR" sz="2000" kern="1200" dirty="0">
                <a:solidFill>
                  <a:schemeClr val="accent5">
                    <a:lumMod val="75000"/>
                  </a:schemeClr>
                </a:solidFill>
              </a:rPr>
              <a:t>ktivnost uključivanja u okviru inicijative </a:t>
            </a:r>
            <a:r>
              <a:rPr lang="hr-HR" sz="2000" kern="1200" dirty="0" err="1">
                <a:solidFill>
                  <a:schemeClr val="accent5">
                    <a:lumMod val="75000"/>
                  </a:schemeClr>
                </a:solidFill>
              </a:rPr>
              <a:t>DiscoverEU</a:t>
            </a:r>
            <a:endParaRPr lang="hr-HR" sz="2000" kern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E4295B-9B6B-D0DD-1E35-B9A41711887D}"/>
              </a:ext>
            </a:extLst>
          </p:cNvPr>
          <p:cNvSpPr/>
          <p:nvPr/>
        </p:nvSpPr>
        <p:spPr>
          <a:xfrm>
            <a:off x="727064" y="6286500"/>
            <a:ext cx="7668852" cy="1497219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B0E3C09-A4FF-553A-5C9E-4C9EBE329CAB}"/>
              </a:ext>
            </a:extLst>
          </p:cNvPr>
          <p:cNvSpPr/>
          <p:nvPr/>
        </p:nvSpPr>
        <p:spPr>
          <a:xfrm>
            <a:off x="7072611" y="2381807"/>
            <a:ext cx="8229600" cy="2030213"/>
          </a:xfrm>
          <a:custGeom>
            <a:avLst/>
            <a:gdLst>
              <a:gd name="connsiteX0" fmla="*/ 0 w 8229600"/>
              <a:gd name="connsiteY0" fmla="*/ 0 h 2030213"/>
              <a:gd name="connsiteX1" fmla="*/ 8229600 w 8229600"/>
              <a:gd name="connsiteY1" fmla="*/ 0 h 2030213"/>
              <a:gd name="connsiteX2" fmla="*/ 8229600 w 8229600"/>
              <a:gd name="connsiteY2" fmla="*/ 2030213 h 2030213"/>
              <a:gd name="connsiteX3" fmla="*/ 0 w 8229600"/>
              <a:gd name="connsiteY3" fmla="*/ 2030213 h 2030213"/>
              <a:gd name="connsiteX4" fmla="*/ 0 w 8229600"/>
              <a:gd name="connsiteY4" fmla="*/ 0 h 2030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9600" h="2030213">
                <a:moveTo>
                  <a:pt x="0" y="0"/>
                </a:moveTo>
                <a:lnTo>
                  <a:pt x="8229600" y="0"/>
                </a:lnTo>
                <a:lnTo>
                  <a:pt x="8229600" y="2030213"/>
                </a:lnTo>
                <a:lnTo>
                  <a:pt x="0" y="203021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250" tIns="95250" rIns="95250" bIns="95250" numCol="1" spcCol="1270" anchor="t" anchorCtr="0">
            <a:noAutofit/>
          </a:bodyPr>
          <a:lstStyle/>
          <a:p>
            <a:pPr marL="0" lvl="0" indent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kern="1200" dirty="0" err="1">
                <a:solidFill>
                  <a:schemeClr val="accent5">
                    <a:lumMod val="75000"/>
                  </a:schemeClr>
                </a:solidFill>
              </a:rPr>
              <a:t>Suradnička</a:t>
            </a:r>
            <a:r>
              <a:rPr lang="en-US" sz="2000" kern="12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000" kern="1200" dirty="0" err="1">
                <a:solidFill>
                  <a:schemeClr val="accent5">
                    <a:lumMod val="75000"/>
                  </a:schemeClr>
                </a:solidFill>
              </a:rPr>
              <a:t>partnerstva</a:t>
            </a:r>
            <a:endParaRPr lang="hr-HR" sz="2000" kern="12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0" indent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hr-HR" sz="20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0" indent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2000" kern="1200" dirty="0">
                <a:solidFill>
                  <a:schemeClr val="accent5">
                    <a:lumMod val="75000"/>
                  </a:schemeClr>
                </a:solidFill>
              </a:rPr>
              <a:t>Mala partnerstva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12A7144-5607-734E-AC63-302F811B3509}"/>
              </a:ext>
            </a:extLst>
          </p:cNvPr>
          <p:cNvSpPr txBox="1">
            <a:spLocks/>
          </p:cNvSpPr>
          <p:nvPr/>
        </p:nvSpPr>
        <p:spPr>
          <a:xfrm>
            <a:off x="7072611" y="1603754"/>
            <a:ext cx="4044656" cy="55306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2400" b="1" dirty="0"/>
              <a:t>KA2 Partnerstva za suradnju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616732-94C7-1C2B-6113-1E66B8E036C9}"/>
              </a:ext>
            </a:extLst>
          </p:cNvPr>
          <p:cNvSpPr txBox="1">
            <a:spLocks/>
          </p:cNvSpPr>
          <p:nvPr/>
        </p:nvSpPr>
        <p:spPr>
          <a:xfrm>
            <a:off x="705292" y="1625232"/>
            <a:ext cx="4414097" cy="132358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2400" b="1" dirty="0"/>
              <a:t>KA1 Mobilnost u svrhu učenja</a:t>
            </a:r>
            <a:br>
              <a:rPr lang="hr-HR" sz="2400" b="1" dirty="0"/>
            </a:br>
            <a:endParaRPr lang="hr-HR" sz="2400" b="1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4022CD9-E7CF-AD7D-5358-5FB6E44CE328}"/>
              </a:ext>
            </a:extLst>
          </p:cNvPr>
          <p:cNvCxnSpPr>
            <a:cxnSpLocks/>
          </p:cNvCxnSpPr>
          <p:nvPr/>
        </p:nvCxnSpPr>
        <p:spPr>
          <a:xfrm>
            <a:off x="705293" y="8106766"/>
            <a:ext cx="7658342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E9DCC01-E647-3492-0608-7AA928711572}"/>
              </a:ext>
            </a:extLst>
          </p:cNvPr>
          <p:cNvSpPr txBox="1"/>
          <p:nvPr/>
        </p:nvSpPr>
        <p:spPr>
          <a:xfrm>
            <a:off x="4561490" y="326411"/>
            <a:ext cx="2978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b="1" dirty="0">
                <a:solidFill>
                  <a:srgbClr val="034DA2"/>
                </a:solidFill>
              </a:rPr>
              <a:t>Formati aktivnosti 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1628914-DAD6-58FA-8348-187005784A42}"/>
              </a:ext>
            </a:extLst>
          </p:cNvPr>
          <p:cNvCxnSpPr/>
          <p:nvPr/>
        </p:nvCxnSpPr>
        <p:spPr>
          <a:xfrm>
            <a:off x="6729775" y="1665900"/>
            <a:ext cx="45481" cy="3462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7">
            <a:extLst>
              <a:ext uri="{FF2B5EF4-FFF2-40B4-BE49-F238E27FC236}">
                <a16:creationId xmlns:a16="http://schemas.microsoft.com/office/drawing/2014/main" id="{020171E1-9CD6-0766-7C67-0DCAAE712E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812322" y="5251516"/>
            <a:ext cx="1640113" cy="15210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DC442D-6583-6BF3-7F3D-126837B7EF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245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pic>
        <p:nvPicPr>
          <p:cNvPr id="2" name="Picture 2" descr="erasmus-logo | Kulturno Informativni Centar Gospić">
            <a:extLst>
              <a:ext uri="{FF2B5EF4-FFF2-40B4-BE49-F238E27FC236}">
                <a16:creationId xmlns:a16="http://schemas.microsoft.com/office/drawing/2014/main" id="{7E8ADA55-0C80-3E53-B9FE-60C382A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1497" y="0"/>
            <a:ext cx="1958109" cy="110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D453CC-27B2-3BF8-FD15-33E7C2BC33FE}"/>
              </a:ext>
            </a:extLst>
          </p:cNvPr>
          <p:cNvSpPr txBox="1"/>
          <p:nvPr/>
        </p:nvSpPr>
        <p:spPr>
          <a:xfrm>
            <a:off x="493749" y="1103086"/>
            <a:ext cx="91440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000" b="1" i="0" u="none" strike="noStrike" baseline="0" dirty="0">
                <a:solidFill>
                  <a:srgbClr val="034DA2"/>
                </a:solidFill>
                <a:latin typeface="+mj-lt"/>
              </a:rPr>
              <a:t>RAZMJENE MLADIH</a:t>
            </a:r>
          </a:p>
          <a:p>
            <a:endParaRPr lang="hr-HR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r-HR" b="0" i="0" u="none" strike="noStrike" baseline="0" dirty="0">
                <a:solidFill>
                  <a:srgbClr val="000000"/>
                </a:solidFill>
                <a:latin typeface="+mj-lt"/>
              </a:rPr>
              <a:t>međunarodna aktivnost koju mladi samostalno iniciraju i provode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r-HR" b="0" i="0" u="none" strike="noStrike" baseline="0" dirty="0">
                <a:solidFill>
                  <a:srgbClr val="000000"/>
                </a:solidFill>
                <a:latin typeface="+mj-lt"/>
              </a:rPr>
              <a:t>skupine mladih se sastanu, druže i zajednički provode aktivnosti koje su osmislili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r-HR" b="0" i="0" u="none" strike="noStrike" baseline="0" dirty="0">
                <a:solidFill>
                  <a:srgbClr val="000000"/>
                </a:solidFill>
                <a:latin typeface="+mj-lt"/>
              </a:rPr>
              <a:t>podrška voditelja skupine i facilitatora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b="0" i="0" u="none" strike="noStrike" baseline="0" dirty="0">
                <a:solidFill>
                  <a:srgbClr val="000000"/>
                </a:solidFill>
                <a:latin typeface="+mj-lt"/>
              </a:rPr>
              <a:t>mogu prijaviti i </a:t>
            </a:r>
            <a:r>
              <a:rPr lang="pl-PL" b="1" i="0" u="none" strike="noStrike" baseline="0" dirty="0">
                <a:solidFill>
                  <a:srgbClr val="000000"/>
                </a:solidFill>
                <a:latin typeface="+mj-lt"/>
              </a:rPr>
              <a:t>neformalne skupine mladih</a:t>
            </a:r>
            <a:endParaRPr lang="pl-PL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b="0" i="0" u="none" strike="noStrike" baseline="0" dirty="0">
                <a:solidFill>
                  <a:srgbClr val="000000"/>
                </a:solidFill>
                <a:latin typeface="+mj-lt"/>
              </a:rPr>
              <a:t>aktivnost od 5 do 21 dan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l-PL" dirty="0">
              <a:solidFill>
                <a:srgbClr val="000000"/>
              </a:solidFill>
              <a:latin typeface="+mj-lt"/>
            </a:endParaRPr>
          </a:p>
          <a:p>
            <a:r>
              <a:rPr lang="pl-PL" b="1" i="0" u="none" strike="noStrike" baseline="0" dirty="0">
                <a:solidFill>
                  <a:srgbClr val="000000"/>
                </a:solidFill>
                <a:latin typeface="+mj-lt"/>
              </a:rPr>
              <a:t>Uloga organizacije: </a:t>
            </a:r>
            <a:r>
              <a:rPr lang="pl-PL" i="0" u="none" strike="noStrike" baseline="0" dirty="0">
                <a:solidFill>
                  <a:srgbClr val="000000"/>
                </a:solidFill>
                <a:latin typeface="+mj-lt"/>
              </a:rPr>
              <a:t>podrška mladima, voditelji skupina, proces praćenja učenja</a:t>
            </a:r>
          </a:p>
          <a:p>
            <a:r>
              <a:rPr lang="pl-PL" i="0" u="none" strike="noStrike" baseline="0" dirty="0">
                <a:solidFill>
                  <a:srgbClr val="000000"/>
                </a:solidFill>
                <a:latin typeface="+mj-lt"/>
              </a:rPr>
              <a:t>Prosječan budžet od </a:t>
            </a:r>
            <a:r>
              <a:rPr lang="pl-PL" dirty="0">
                <a:solidFill>
                  <a:srgbClr val="000000"/>
                </a:solidFill>
                <a:latin typeface="+mj-lt"/>
              </a:rPr>
              <a:t>30</a:t>
            </a:r>
            <a:r>
              <a:rPr lang="pl-PL" i="0" u="none" strike="noStrike" baseline="0" dirty="0">
                <a:solidFill>
                  <a:srgbClr val="000000"/>
                </a:solidFill>
                <a:latin typeface="+mj-lt"/>
              </a:rPr>
              <a:t> – </a:t>
            </a:r>
            <a:r>
              <a:rPr lang="pl-PL" dirty="0">
                <a:solidFill>
                  <a:srgbClr val="000000"/>
                </a:solidFill>
                <a:latin typeface="+mj-lt"/>
              </a:rPr>
              <a:t>40</a:t>
            </a:r>
            <a:r>
              <a:rPr lang="pl-PL" i="0" u="none" strike="noStrike" baseline="0" dirty="0">
                <a:solidFill>
                  <a:srgbClr val="000000"/>
                </a:solidFill>
                <a:latin typeface="+mj-lt"/>
              </a:rPr>
              <a:t>.000 EUR</a:t>
            </a:r>
          </a:p>
          <a:p>
            <a:r>
              <a:rPr lang="pl-PL" dirty="0">
                <a:solidFill>
                  <a:srgbClr val="000000"/>
                </a:solidFill>
                <a:latin typeface="+mj-lt"/>
              </a:rPr>
              <a:t>Paušalna sredstva po sudioniku po danu aktivnosti</a:t>
            </a:r>
            <a:endParaRPr lang="pl-PL" i="0" u="none" strike="noStrike" baseline="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6D30BD9-3687-C448-05D5-7F08B289DC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9267371" y="4688116"/>
            <a:ext cx="1164855" cy="1867504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8BFC00C2-27FE-1410-5C09-A8EA3B28EE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20408915">
            <a:off x="10496223" y="3582912"/>
            <a:ext cx="1581150" cy="24093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05CAFF-50C9-4B1E-28CA-338A6E9414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46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Training of Youth workers - using non-formal learning and interactive  methods in Youth work | Learning for change">
            <a:extLst>
              <a:ext uri="{FF2B5EF4-FFF2-40B4-BE49-F238E27FC236}">
                <a16:creationId xmlns:a16="http://schemas.microsoft.com/office/drawing/2014/main" id="{F0FA4354-F0D4-8D7D-8375-BA49EDF2C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16044" y="2688135"/>
            <a:ext cx="2782207" cy="325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pic>
        <p:nvPicPr>
          <p:cNvPr id="2" name="Picture 2" descr="erasmus-logo | Kulturno Informativni Centar Gospić">
            <a:extLst>
              <a:ext uri="{FF2B5EF4-FFF2-40B4-BE49-F238E27FC236}">
                <a16:creationId xmlns:a16="http://schemas.microsoft.com/office/drawing/2014/main" id="{7E8ADA55-0C80-3E53-B9FE-60C382A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1497" y="0"/>
            <a:ext cx="1958109" cy="110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54B99D-9425-1335-D4ED-0E6AF9FE53FE}"/>
              </a:ext>
            </a:extLst>
          </p:cNvPr>
          <p:cNvSpPr txBox="1"/>
          <p:nvPr/>
        </p:nvSpPr>
        <p:spPr>
          <a:xfrm>
            <a:off x="493749" y="1103086"/>
            <a:ext cx="9144000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000" b="1" i="0" u="none" strike="noStrike" baseline="0" dirty="0">
                <a:solidFill>
                  <a:srgbClr val="034DA2"/>
                </a:solidFill>
                <a:latin typeface="+mj-lt"/>
              </a:rPr>
              <a:t>MOBILNOST OSOBA KOJE RADE S MLADIMA</a:t>
            </a:r>
          </a:p>
          <a:p>
            <a:endParaRPr lang="hr-HR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hr-HR" b="1" dirty="0">
                <a:solidFill>
                  <a:srgbClr val="000000"/>
                </a:solidFill>
                <a:latin typeface="+mj-lt"/>
              </a:rPr>
              <a:t>CILJ: </a:t>
            </a:r>
            <a:r>
              <a:rPr lang="hr-HR" dirty="0">
                <a:solidFill>
                  <a:srgbClr val="000000"/>
                </a:solidFill>
                <a:latin typeface="+mj-lt"/>
              </a:rPr>
              <a:t>profesionalni razvoj osoba koje rade s mladima (</a:t>
            </a:r>
            <a:r>
              <a:rPr lang="hr-HR" i="1" dirty="0">
                <a:solidFill>
                  <a:srgbClr val="000000"/>
                </a:solidFill>
                <a:latin typeface="+mj-lt"/>
              </a:rPr>
              <a:t>youth workers</a:t>
            </a:r>
            <a:r>
              <a:rPr lang="hr-HR" dirty="0">
                <a:solidFill>
                  <a:srgbClr val="000000"/>
                </a:solidFill>
                <a:latin typeface="+mj-lt"/>
              </a:rPr>
              <a:t>) za rad s mladima na lokalnoj razini, unaprjeđenje rada s mladima, stvaranje novih prilika i mogućnosti za mlade te razvoj inovativnog rada s mladima u EU</a:t>
            </a:r>
          </a:p>
          <a:p>
            <a:endParaRPr lang="hr-HR" dirty="0">
              <a:solidFill>
                <a:srgbClr val="000000"/>
              </a:solidFill>
              <a:latin typeface="+mj-lt"/>
            </a:endParaRPr>
          </a:p>
          <a:p>
            <a:r>
              <a:rPr lang="hr-HR" b="1" dirty="0">
                <a:solidFill>
                  <a:srgbClr val="000000"/>
                </a:solidFill>
                <a:latin typeface="+mj-lt"/>
              </a:rPr>
              <a:t>Vrste aktivnosti:</a:t>
            </a:r>
            <a:r>
              <a:rPr lang="hr-HR" dirty="0">
                <a:solidFill>
                  <a:srgbClr val="000000"/>
                </a:solidFill>
                <a:latin typeface="+mj-lt"/>
              </a:rPr>
              <a:t> međunarodne aktivnosti: umrežavanja, job-shadowing, studijski posjeti, treninzi, seminari, evaluacijski sastanci,...</a:t>
            </a:r>
            <a:endParaRPr lang="hr-HR" b="1" dirty="0">
              <a:solidFill>
                <a:srgbClr val="000000"/>
              </a:solidFill>
              <a:latin typeface="+mj-lt"/>
            </a:endParaRPr>
          </a:p>
          <a:p>
            <a:endParaRPr lang="pl-PL" dirty="0">
              <a:solidFill>
                <a:srgbClr val="000000"/>
              </a:solidFill>
              <a:latin typeface="+mj-lt"/>
            </a:endParaRPr>
          </a:p>
          <a:p>
            <a:r>
              <a:rPr lang="pl-PL" b="1" i="0" u="none" strike="noStrike" baseline="0" dirty="0">
                <a:solidFill>
                  <a:srgbClr val="000000"/>
                </a:solidFill>
                <a:latin typeface="+mj-lt"/>
              </a:rPr>
              <a:t>Uloga organizacije: </a:t>
            </a:r>
            <a:r>
              <a:rPr lang="pl-PL" dirty="0">
                <a:solidFill>
                  <a:srgbClr val="000000"/>
                </a:solidFill>
                <a:latin typeface="+mj-lt"/>
              </a:rPr>
              <a:t>odgovoriti na potrebe youth workera, ali i mladih iz zajednica</a:t>
            </a:r>
            <a:endParaRPr lang="pl-PL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pl-PL" i="0" u="none" strike="noStrike" baseline="0" dirty="0">
                <a:solidFill>
                  <a:srgbClr val="000000"/>
                </a:solidFill>
                <a:latin typeface="+mj-lt"/>
              </a:rPr>
              <a:t>Prosječan budžet od 35 – 45.000 EUR</a:t>
            </a:r>
          </a:p>
          <a:p>
            <a:r>
              <a:rPr lang="pl-PL" dirty="0">
                <a:solidFill>
                  <a:srgbClr val="000000"/>
                </a:solidFill>
                <a:latin typeface="+mj-lt"/>
              </a:rPr>
              <a:t>Paušalna sredstva po sudioniku po danu aktivnosti</a:t>
            </a:r>
            <a:endParaRPr lang="pl-PL" i="0" u="none" strike="noStrike" baseline="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4D3322-B32E-3273-B2E7-7DC2B9C33B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49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pic>
        <p:nvPicPr>
          <p:cNvPr id="2" name="Picture 2" descr="erasmus-logo | Kulturno Informativni Centar Gospić">
            <a:extLst>
              <a:ext uri="{FF2B5EF4-FFF2-40B4-BE49-F238E27FC236}">
                <a16:creationId xmlns:a16="http://schemas.microsoft.com/office/drawing/2014/main" id="{7E8ADA55-0C80-3E53-B9FE-60C382A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1497" y="0"/>
            <a:ext cx="1958109" cy="110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2C694D-1ECC-3FE3-DF01-AC2409425CDE}"/>
              </a:ext>
            </a:extLst>
          </p:cNvPr>
          <p:cNvSpPr txBox="1"/>
          <p:nvPr/>
        </p:nvSpPr>
        <p:spPr>
          <a:xfrm>
            <a:off x="522515" y="1223560"/>
            <a:ext cx="914400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hr-HR" sz="2000" b="1" i="0" u="none" strike="noStrike" baseline="0" dirty="0">
                <a:solidFill>
                  <a:srgbClr val="034DA2"/>
                </a:solidFill>
                <a:latin typeface="Calibri" panose="020F0502020204030204" pitchFamily="34" charset="0"/>
              </a:rPr>
              <a:t>AKTIVNOSTI SUDJELOVANJA MLADIH</a:t>
            </a:r>
            <a:endParaRPr lang="hr-HR" sz="2000" b="1" i="1" u="none" strike="noStrike" baseline="0" dirty="0">
              <a:solidFill>
                <a:srgbClr val="034DA2"/>
              </a:solidFill>
              <a:latin typeface="Calibri" panose="020F0502020204030204" pitchFamily="34" charset="0"/>
            </a:endParaRPr>
          </a:p>
          <a:p>
            <a:pPr algn="l"/>
            <a:endParaRPr lang="hr-HR" b="0" i="0" u="none" strike="noStrike" baseline="0" dirty="0">
              <a:solidFill>
                <a:srgbClr val="034DA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r-HR" b="0" i="0" u="none" strike="noStrike" baseline="0" dirty="0">
                <a:solidFill>
                  <a:srgbClr val="000000"/>
                </a:solidFill>
                <a:latin typeface="+mj-lt"/>
              </a:rPr>
              <a:t>aktivnosti koje 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hr-HR" b="0" i="0" u="none" strike="noStrike" baseline="0" dirty="0">
                <a:solidFill>
                  <a:srgbClr val="000000"/>
                </a:solidFill>
                <a:latin typeface="+mj-lt"/>
              </a:rPr>
              <a:t>jačaju aktivno sudjelovanje mladih u demokratskom životu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hr-HR" dirty="0">
                <a:solidFill>
                  <a:srgbClr val="000000"/>
                </a:solidFill>
                <a:latin typeface="+mj-lt"/>
              </a:rPr>
              <a:t>podižu svijest mladih o europskim vrijednostima – ljudska prava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hr-HR" b="0" i="0" u="none" strike="noStrike" baseline="0" dirty="0">
                <a:solidFill>
                  <a:srgbClr val="000000"/>
                </a:solidFill>
                <a:latin typeface="+mj-lt"/>
              </a:rPr>
              <a:t>razvoj medijske pismenosti i digitalnih kompetencija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hr-HR" dirty="0">
                <a:solidFill>
                  <a:srgbClr val="000000"/>
                </a:solidFill>
                <a:latin typeface="+mj-lt"/>
              </a:rPr>
              <a:t>okupljanje mladih i donositelja odluka kako bi se stvorila prilika za dijalog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hr-HR" dirty="0">
              <a:solidFill>
                <a:srgbClr val="000000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r-HR" dirty="0">
                <a:solidFill>
                  <a:srgbClr val="000000"/>
                </a:solidFill>
                <a:latin typeface="+mj-lt"/>
              </a:rPr>
              <a:t>mogu biti nacionalne ili transnacionalne</a:t>
            </a:r>
          </a:p>
          <a:p>
            <a:pPr lvl="1"/>
            <a:endParaRPr lang="hr-HR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hr-HR" sz="1800" dirty="0">
                <a:solidFill>
                  <a:srgbClr val="808285"/>
                </a:solidFill>
              </a:rPr>
              <a:t>Na primjer: radionice, sastanci, seminari, rasprave i debate o pitanjima od važnosti za život mladih, simulacije funkcioniranja demokratskih institucija (Model UN) i uloga donositelja odluka</a:t>
            </a:r>
          </a:p>
          <a:p>
            <a:endParaRPr lang="hr-HR" dirty="0">
              <a:solidFill>
                <a:srgbClr val="808285"/>
              </a:solidFill>
            </a:endParaRPr>
          </a:p>
          <a:p>
            <a:r>
              <a:rPr lang="hr-HR" sz="1800" b="1" dirty="0"/>
              <a:t>Prosječan budžet: </a:t>
            </a:r>
            <a:r>
              <a:rPr lang="hr-HR" dirty="0">
                <a:solidFill>
                  <a:srgbClr val="000000"/>
                </a:solidFill>
                <a:latin typeface="+mj-lt"/>
              </a:rPr>
              <a:t>20 - 60.000 EUR</a:t>
            </a:r>
          </a:p>
          <a:p>
            <a:endParaRPr lang="hr-HR" b="0" i="0" u="none" strike="noStrike" baseline="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DF3DA2-3541-C549-9FD8-B5C6557A32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6396" y="4802460"/>
            <a:ext cx="3009418" cy="13368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4C490C-E9D4-910B-3B7A-3DDA175131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480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pic>
        <p:nvPicPr>
          <p:cNvPr id="2" name="Picture 2" descr="erasmus-logo | Kulturno Informativni Centar Gospić">
            <a:extLst>
              <a:ext uri="{FF2B5EF4-FFF2-40B4-BE49-F238E27FC236}">
                <a16:creationId xmlns:a16="http://schemas.microsoft.com/office/drawing/2014/main" id="{7E8ADA55-0C80-3E53-B9FE-60C382A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1497" y="0"/>
            <a:ext cx="1958109" cy="110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A00C1F8-A7AA-576B-EB78-92AD87BB9ABD}"/>
              </a:ext>
            </a:extLst>
          </p:cNvPr>
          <p:cNvGrpSpPr/>
          <p:nvPr/>
        </p:nvGrpSpPr>
        <p:grpSpPr>
          <a:xfrm>
            <a:off x="8207829" y="2241551"/>
            <a:ext cx="3881777" cy="2649072"/>
            <a:chOff x="5153025" y="2486025"/>
            <a:chExt cx="7981950" cy="5314950"/>
          </a:xfrm>
        </p:grpSpPr>
        <p:pic>
          <p:nvPicPr>
            <p:cNvPr id="5" name="Picture 2" descr="DiscoverEU: Klub zastupnika Europske pučke stranke (EPP) pokrenuo kampanju  za besplatnu kartu za Interrail za 18. rođendan mladih | EPP Group in the  European Parliament">
              <a:extLst>
                <a:ext uri="{FF2B5EF4-FFF2-40B4-BE49-F238E27FC236}">
                  <a16:creationId xmlns:a16="http://schemas.microsoft.com/office/drawing/2014/main" id="{E24AE9B4-0B76-84AE-7DA8-B9C01D2527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3025" y="2486025"/>
              <a:ext cx="7981950" cy="5314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DE757416-7644-6355-C90B-236502B740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189" t="65336" r="26999" b="10816"/>
            <a:stretch/>
          </p:blipFill>
          <p:spPr>
            <a:xfrm>
              <a:off x="10297432" y="6164035"/>
              <a:ext cx="2819400" cy="1609726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B69A755-19AD-E189-7CB4-6BBF8F76C90A}"/>
              </a:ext>
            </a:extLst>
          </p:cNvPr>
          <p:cNvSpPr txBox="1"/>
          <p:nvPr/>
        </p:nvSpPr>
        <p:spPr>
          <a:xfrm>
            <a:off x="664685" y="1214774"/>
            <a:ext cx="914400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hr-HR" sz="2000" b="1" i="0" u="none" strike="noStrike" baseline="0" dirty="0">
                <a:solidFill>
                  <a:srgbClr val="A81270"/>
                </a:solidFill>
                <a:latin typeface="Calibri-Bold"/>
              </a:rPr>
              <a:t>DiscoverEU</a:t>
            </a:r>
          </a:p>
          <a:p>
            <a:pPr algn="l"/>
            <a:endParaRPr lang="hr-HR" sz="1800" b="0" i="0" u="none" strike="noStrike" baseline="0" dirty="0">
              <a:latin typeface="+mj-lt"/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hr-HR" sz="1800" b="0" i="0" u="none" strike="noStrike" baseline="0" dirty="0">
                <a:latin typeface="+mj-lt"/>
              </a:rPr>
              <a:t>građani EU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pl-PL" sz="1800" b="0" i="0" u="none" strike="noStrike" baseline="0" dirty="0">
                <a:latin typeface="+mj-lt"/>
              </a:rPr>
              <a:t>besplatna karta za putovanje Europom</a:t>
            </a:r>
          </a:p>
          <a:p>
            <a:pPr algn="l"/>
            <a:endParaRPr lang="hr-HR" dirty="0">
              <a:latin typeface="+mj-lt"/>
            </a:endParaRPr>
          </a:p>
          <a:p>
            <a:pPr algn="l"/>
            <a:r>
              <a:rPr lang="hr-HR" sz="1800" b="0" i="0" u="sng" strike="noStrike" baseline="0" dirty="0">
                <a:latin typeface="+mj-lt"/>
              </a:rPr>
              <a:t>Opći poziv – za mlade </a:t>
            </a:r>
            <a:r>
              <a:rPr lang="hr-HR" sz="1800" b="1" i="0" u="sng" strike="noStrike" baseline="0" dirty="0">
                <a:latin typeface="+mj-lt"/>
              </a:rPr>
              <a:t>od 18 godina</a:t>
            </a:r>
          </a:p>
          <a:p>
            <a:pPr algn="l"/>
            <a:endParaRPr lang="hr-HR" dirty="0">
              <a:latin typeface="+mj-lt"/>
            </a:endParaRPr>
          </a:p>
          <a:p>
            <a:pPr algn="l"/>
            <a:r>
              <a:rPr lang="hr-HR" sz="1800" b="0" i="0" u="sng" strike="noStrike" baseline="0" dirty="0">
                <a:latin typeface="+mj-lt"/>
              </a:rPr>
              <a:t>Aktivnost uklju</a:t>
            </a:r>
            <a:r>
              <a:rPr lang="hr-HR" u="sng" dirty="0">
                <a:latin typeface="+mj-lt"/>
              </a:rPr>
              <a:t>čivanja – za organizacije koje uključuju</a:t>
            </a:r>
            <a:r>
              <a:rPr lang="hr-HR" b="1" u="sng" dirty="0">
                <a:latin typeface="+mj-lt"/>
              </a:rPr>
              <a:t> mlade od 18-21 godinu</a:t>
            </a:r>
          </a:p>
          <a:p>
            <a:pPr algn="l"/>
            <a:endParaRPr lang="hr-HR" u="sng" dirty="0">
              <a:latin typeface="+mj-lt"/>
            </a:endParaRPr>
          </a:p>
          <a:p>
            <a:pPr algn="l"/>
            <a:r>
              <a:rPr lang="hr-HR" b="1" dirty="0">
                <a:latin typeface="+mj-lt"/>
              </a:rPr>
              <a:t>CILJ: </a:t>
            </a:r>
            <a:r>
              <a:rPr lang="hr-HR" dirty="0">
                <a:latin typeface="+mj-lt"/>
              </a:rPr>
              <a:t>potpora mladima kojima je teško samostalno sudjelovati u općem pozivu</a:t>
            </a:r>
          </a:p>
          <a:p>
            <a:pPr algn="l"/>
            <a:endParaRPr lang="hr-HR" dirty="0">
              <a:latin typeface="+mj-lt"/>
            </a:endParaRPr>
          </a:p>
          <a:p>
            <a:pPr algn="l"/>
            <a:r>
              <a:rPr lang="hr-HR" b="1" dirty="0">
                <a:latin typeface="+mj-lt"/>
              </a:rPr>
              <a:t>Uloga organizacije: </a:t>
            </a:r>
            <a:r>
              <a:rPr lang="hr-HR" dirty="0">
                <a:latin typeface="+mj-lt"/>
              </a:rPr>
              <a:t>prijaviti projekt za mlade i pružati podršku i follow-up</a:t>
            </a:r>
          </a:p>
          <a:p>
            <a:pPr algn="l"/>
            <a:r>
              <a:rPr lang="hr-HR" b="1" dirty="0">
                <a:latin typeface="+mj-lt"/>
              </a:rPr>
              <a:t>Budžet:</a:t>
            </a:r>
            <a:r>
              <a:rPr lang="hr-HR" dirty="0">
                <a:latin typeface="+mj-lt"/>
              </a:rPr>
              <a:t> organizacijska potpora po sudioniku i ostali troškovi za sudionike</a:t>
            </a:r>
          </a:p>
          <a:p>
            <a:pPr algn="l"/>
            <a:endParaRPr lang="hr-HR" dirty="0">
              <a:solidFill>
                <a:srgbClr val="7F7F7F"/>
              </a:solidFill>
              <a:latin typeface="+mj-lt"/>
            </a:endParaRPr>
          </a:p>
          <a:p>
            <a:pPr algn="l"/>
            <a:endParaRPr lang="hr-HR" sz="1800" b="0" i="0" u="none" strike="noStrike" baseline="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C2E51A-0DCF-3D43-4AD9-C91B60E09F60}"/>
              </a:ext>
            </a:extLst>
          </p:cNvPr>
          <p:cNvSpPr txBox="1"/>
          <p:nvPr/>
        </p:nvSpPr>
        <p:spPr>
          <a:xfrm>
            <a:off x="8207829" y="5356463"/>
            <a:ext cx="619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18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</a:rPr>
              <a:t>https://europa.eu/youth/discovereu_hr</a:t>
            </a:r>
            <a:endParaRPr lang="hr-H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B461F1-F5D7-EC0B-A959-95671B1F5061}"/>
              </a:ext>
            </a:extLst>
          </p:cNvPr>
          <p:cNvSpPr txBox="1"/>
          <p:nvPr/>
        </p:nvSpPr>
        <p:spPr>
          <a:xfrm>
            <a:off x="8331200" y="5123543"/>
            <a:ext cx="310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/>
              <a:t>Maja Milas, DisoverEU putnica: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CA994D-B7BE-4DE8-B99F-6221318D59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26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pic>
        <p:nvPicPr>
          <p:cNvPr id="2" name="Picture 2" descr="erasmus-logo | Kulturno Informativni Centar Gospić">
            <a:extLst>
              <a:ext uri="{FF2B5EF4-FFF2-40B4-BE49-F238E27FC236}">
                <a16:creationId xmlns:a16="http://schemas.microsoft.com/office/drawing/2014/main" id="{7E8ADA55-0C80-3E53-B9FE-60C382A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6111" y="296091"/>
            <a:ext cx="1454158" cy="81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A14AB9-3079-0F63-B02D-9F3105230149}"/>
              </a:ext>
            </a:extLst>
          </p:cNvPr>
          <p:cNvSpPr txBox="1"/>
          <p:nvPr/>
        </p:nvSpPr>
        <p:spPr>
          <a:xfrm>
            <a:off x="328023" y="947683"/>
            <a:ext cx="11726749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>
                <a:solidFill>
                  <a:srgbClr val="034DA2"/>
                </a:solidFill>
              </a:rPr>
              <a:t>KA2 Partnerstva za suradnju</a:t>
            </a:r>
            <a:r>
              <a:rPr lang="hr-HR" sz="2000" dirty="0"/>
              <a:t> </a:t>
            </a:r>
          </a:p>
          <a:p>
            <a:endParaRPr lang="hr-HR" sz="2000" dirty="0"/>
          </a:p>
          <a:p>
            <a:r>
              <a:rPr lang="hr-HR" sz="1900" b="1" dirty="0"/>
              <a:t>CILJ: </a:t>
            </a:r>
            <a:r>
              <a:rPr lang="hr-HR" sz="1900" dirty="0"/>
              <a:t>jačanje međunarodne i međusektorske suradnje, jačanje sposobnosti organizacija  i postizanje kvalitetnih inovativnih rezultata</a:t>
            </a:r>
          </a:p>
          <a:p>
            <a:endParaRPr lang="hr-HR" sz="2000" dirty="0"/>
          </a:p>
          <a:p>
            <a:r>
              <a:rPr lang="hr-HR" sz="1900" b="1" dirty="0"/>
              <a:t>Formati </a:t>
            </a:r>
            <a:r>
              <a:rPr lang="hr-HR" sz="1900" dirty="0"/>
              <a:t>različitih veličina i </a:t>
            </a:r>
            <a:r>
              <a:rPr lang="hr-HR" sz="1900" u="sng" dirty="0"/>
              <a:t>dosega</a:t>
            </a:r>
            <a:r>
              <a:rPr lang="hr-HR" sz="1900" dirty="0"/>
              <a:t>:</a:t>
            </a:r>
            <a:br>
              <a:rPr lang="hr-HR" sz="2000" b="1" dirty="0"/>
            </a:br>
            <a:endParaRPr lang="hr-HR" sz="2000" b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r-HR" sz="1900" b="1" dirty="0"/>
              <a:t>KA210 Mala partnerstva </a:t>
            </a:r>
            <a:r>
              <a:rPr lang="hr-HR" sz="1900" dirty="0"/>
              <a:t>(30.000 ili 60.000 EUR)</a:t>
            </a:r>
          </a:p>
          <a:p>
            <a:pPr marL="285750" indent="-285750">
              <a:buFontTx/>
              <a:buChar char="-"/>
            </a:pPr>
            <a:r>
              <a:rPr lang="hr-HR" dirty="0"/>
              <a:t>manji i jednostavniji projekti za novopridošle organizacije ili one s manjim kapacitetima</a:t>
            </a:r>
          </a:p>
          <a:p>
            <a:pPr marL="285750" indent="-285750">
              <a:buFontTx/>
              <a:buChar char="-"/>
            </a:pPr>
            <a:r>
              <a:rPr lang="hr-HR" dirty="0"/>
              <a:t>cilj: privući nove organizacije u Program i prodonijeti njihovom jačanju kapaciteta za međunarodnu suradnju, </a:t>
            </a:r>
          </a:p>
          <a:p>
            <a:r>
              <a:rPr lang="hr-HR" dirty="0"/>
              <a:t>     podržati uključivanje različitih skupina osoba s manje mogućnosti, poduprijeti aktivno europsko građanstvo i dovesti     </a:t>
            </a:r>
            <a:br>
              <a:rPr lang="hr-HR" dirty="0"/>
            </a:br>
            <a:r>
              <a:rPr lang="hr-HR" dirty="0"/>
              <a:t>     europsku dimenziju na lokalnu razinu</a:t>
            </a:r>
          </a:p>
          <a:p>
            <a:endParaRPr lang="hr-HR" sz="2000" b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r-HR" sz="1900" b="1" dirty="0"/>
              <a:t>KA220 Suradnička partnerstva </a:t>
            </a:r>
            <a:r>
              <a:rPr lang="hr-HR" sz="1900" dirty="0"/>
              <a:t>(</a:t>
            </a:r>
            <a:r>
              <a:rPr lang="fr-FR" sz="1900" dirty="0"/>
              <a:t>120</a:t>
            </a:r>
            <a:r>
              <a:rPr lang="hr-HR" sz="1900" dirty="0"/>
              <a:t>.</a:t>
            </a:r>
            <a:r>
              <a:rPr lang="fr-FR" sz="1900" dirty="0"/>
              <a:t>000, 250</a:t>
            </a:r>
            <a:r>
              <a:rPr lang="hr-HR" sz="1900" dirty="0"/>
              <a:t>.</a:t>
            </a:r>
            <a:r>
              <a:rPr lang="fr-FR" sz="1900" dirty="0"/>
              <a:t>000 </a:t>
            </a:r>
            <a:r>
              <a:rPr lang="hr-HR" sz="1900" dirty="0"/>
              <a:t>ili</a:t>
            </a:r>
            <a:r>
              <a:rPr lang="fr-FR" sz="1900" dirty="0"/>
              <a:t> 400</a:t>
            </a:r>
            <a:r>
              <a:rPr lang="hr-HR" sz="1900" dirty="0"/>
              <a:t>.</a:t>
            </a:r>
            <a:r>
              <a:rPr lang="fr-FR" sz="1900" dirty="0"/>
              <a:t>000 EUR</a:t>
            </a:r>
            <a:r>
              <a:rPr lang="hr-HR" sz="1900" dirty="0"/>
              <a:t>)</a:t>
            </a:r>
          </a:p>
          <a:p>
            <a:r>
              <a:rPr lang="hr-HR" dirty="0"/>
              <a:t>- cilj: povećanje kvalitete rada, aktivnosti i prakse organizacija, jačanje kapaciteta za transnacionalno i međusektorsko </a:t>
            </a:r>
            <a:br>
              <a:rPr lang="hr-HR" dirty="0"/>
            </a:br>
            <a:r>
              <a:rPr lang="hr-HR" dirty="0"/>
              <a:t>  djelovanje, rad na detaljno definiranim zajedničkim potrebama sektora, značajan doprinos pozitivnoj transformaciji i </a:t>
            </a:r>
            <a:br>
              <a:rPr lang="hr-HR" dirty="0"/>
            </a:br>
            <a:r>
              <a:rPr lang="hr-HR" dirty="0"/>
              <a:t>  promjenama na individualnoj, organizacijskoj i sektorskoj razini u radu s mladima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7C238B-BEA1-0E78-9367-28EDE9382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18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131" y="95926"/>
            <a:ext cx="12192610" cy="6858000"/>
          </a:xfrm>
          <a:prstGeom prst="rect">
            <a:avLst/>
          </a:prstGeom>
        </p:spPr>
      </p:pic>
      <p:pic>
        <p:nvPicPr>
          <p:cNvPr id="2" name="Picture 2" descr="erasmus-logo | Kulturno Informativni Centar Gospić">
            <a:extLst>
              <a:ext uri="{FF2B5EF4-FFF2-40B4-BE49-F238E27FC236}">
                <a16:creationId xmlns:a16="http://schemas.microsoft.com/office/drawing/2014/main" id="{7E8ADA55-0C80-3E53-B9FE-60C382A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2634" y="236231"/>
            <a:ext cx="1958109" cy="110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8B53398-0152-1F10-EB55-8C496BCFC00C}"/>
              </a:ext>
            </a:extLst>
          </p:cNvPr>
          <p:cNvSpPr txBox="1">
            <a:spLocks/>
          </p:cNvSpPr>
          <p:nvPr/>
        </p:nvSpPr>
        <p:spPr>
          <a:xfrm>
            <a:off x="633515" y="1209170"/>
            <a:ext cx="11297228" cy="127277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hr-HR" sz="2000" b="1" dirty="0">
                <a:solidFill>
                  <a:srgbClr val="A81573"/>
                </a:solidFill>
                <a:latin typeface="+mj-lt"/>
                <a:cs typeface="Calibri" panose="020F0502020204030204" pitchFamily="34" charset="0"/>
              </a:rPr>
              <a:t>Poziv za podnošenje projektnih prijedloga</a:t>
            </a:r>
          </a:p>
          <a:p>
            <a:pPr marL="0" indent="0">
              <a:buFont typeface="Arial" pitchFamily="34" charset="0"/>
              <a:buNone/>
            </a:pPr>
            <a:r>
              <a:rPr lang="hr-HR" sz="1600" dirty="0">
                <a:latin typeface="+mj-lt"/>
                <a:cs typeface="Calibri" panose="020F0502020204030204" pitchFamily="34" charset="0"/>
                <a:hlinkClick r:id="rId4"/>
              </a:rPr>
              <a:t>https://www.ampeu.hr/natjecaji/poziv-na-podnosenje-prijedloga-za-program-erasmus-za-2025-godinu</a:t>
            </a:r>
            <a:endParaRPr lang="hr-HR" sz="1600" dirty="0">
              <a:latin typeface="+mj-lt"/>
              <a:cs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hr-HR" sz="1600" dirty="0">
                <a:latin typeface="+mj-lt"/>
                <a:cs typeface="Calibri" panose="020F0502020204030204" pitchFamily="34" charset="0"/>
              </a:rPr>
              <a:t>objavljen 25.11.2024. </a:t>
            </a:r>
            <a:endParaRPr lang="hr-HR" sz="1800" dirty="0">
              <a:solidFill>
                <a:srgbClr val="54545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" name="Table 11">
            <a:extLst>
              <a:ext uri="{FF2B5EF4-FFF2-40B4-BE49-F238E27FC236}">
                <a16:creationId xmlns:a16="http://schemas.microsoft.com/office/drawing/2014/main" id="{A413BE58-DAF2-F000-0932-4D86F97C98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452853"/>
              </p:ext>
            </p:extLst>
          </p:nvPr>
        </p:nvGraphicFramePr>
        <p:xfrm>
          <a:off x="633515" y="2603944"/>
          <a:ext cx="10774713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1571">
                  <a:extLst>
                    <a:ext uri="{9D8B030D-6E8A-4147-A177-3AD203B41FA5}">
                      <a16:colId xmlns:a16="http://schemas.microsoft.com/office/drawing/2014/main" val="1942715525"/>
                    </a:ext>
                  </a:extLst>
                </a:gridCol>
                <a:gridCol w="3591571">
                  <a:extLst>
                    <a:ext uri="{9D8B030D-6E8A-4147-A177-3AD203B41FA5}">
                      <a16:colId xmlns:a16="http://schemas.microsoft.com/office/drawing/2014/main" val="485772310"/>
                    </a:ext>
                  </a:extLst>
                </a:gridCol>
                <a:gridCol w="3591571">
                  <a:extLst>
                    <a:ext uri="{9D8B030D-6E8A-4147-A177-3AD203B41FA5}">
                      <a16:colId xmlns:a16="http://schemas.microsoft.com/office/drawing/2014/main" val="393374039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hr-HR" sz="1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algn="ctr"/>
                      <a:r>
                        <a:rPr lang="hr-HR" sz="1800" dirty="0">
                          <a:solidFill>
                            <a:schemeClr val="tx1"/>
                          </a:solidFill>
                          <a:latin typeface="+mj-lt"/>
                        </a:rPr>
                        <a:t>KA1 mobilnost osoba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dirty="0">
                          <a:solidFill>
                            <a:schemeClr val="tx1"/>
                          </a:solidFill>
                        </a:rPr>
                        <a:t>12.2.2025.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hr-HR" dirty="0">
                          <a:solidFill>
                            <a:schemeClr val="tx1"/>
                          </a:solidFill>
                        </a:rPr>
                        <a:t>Dostupan proračun: 4.862.151 EUR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57790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b="1" dirty="0"/>
                        <a:t>1.10.2025.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hr-H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1453466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endParaRPr lang="hr-HR" sz="1800" b="1" dirty="0">
                        <a:latin typeface="+mj-lt"/>
                      </a:endParaRPr>
                    </a:p>
                    <a:p>
                      <a:pPr algn="ctr"/>
                      <a:r>
                        <a:rPr lang="hr-HR" sz="1800" b="1" dirty="0">
                          <a:latin typeface="+mj-lt"/>
                        </a:rPr>
                        <a:t>KA2 partnerstva za suradnju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b="1" dirty="0"/>
                        <a:t>5.3.2025.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Dostupan proračun: 1.636.365 EUR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103978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0EF4961-C611-A5D3-BC8E-62DFFF4645E1}"/>
              </a:ext>
            </a:extLst>
          </p:cNvPr>
          <p:cNvSpPr txBox="1"/>
          <p:nvPr/>
        </p:nvSpPr>
        <p:spPr>
          <a:xfrm>
            <a:off x="633515" y="4629502"/>
            <a:ext cx="77941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rgbClr val="01B1C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Savjeti i informacije na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mladi@ampeu.hr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0EFF36-A8D9-B802-C595-03012C705F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55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pic>
        <p:nvPicPr>
          <p:cNvPr id="2" name="Picture 2" descr="erasmus-logo | Kulturno Informativni Centar Gospić">
            <a:extLst>
              <a:ext uri="{FF2B5EF4-FFF2-40B4-BE49-F238E27FC236}">
                <a16:creationId xmlns:a16="http://schemas.microsoft.com/office/drawing/2014/main" id="{7E8ADA55-0C80-3E53-B9FE-60C382A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1497" y="0"/>
            <a:ext cx="1855053" cy="104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90BA37-34FB-F4B9-7BB2-036DFDE97763}"/>
              </a:ext>
            </a:extLst>
          </p:cNvPr>
          <p:cNvSpPr txBox="1"/>
          <p:nvPr/>
        </p:nvSpPr>
        <p:spPr>
          <a:xfrm>
            <a:off x="435429" y="1103086"/>
            <a:ext cx="91875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34DA2"/>
                </a:solidFill>
              </a:rPr>
              <a:t>PRILIKE ZA EDUKACIJE I OSNAŽIVANJE ORGANIZACIJA</a:t>
            </a:r>
          </a:p>
          <a:p>
            <a:endParaRPr lang="hr-HR" b="1" dirty="0">
              <a:solidFill>
                <a:srgbClr val="034DA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800" dirty="0"/>
              <a:t>međunarodne aktivnosti – seminari, trenizi – usmjereni podizanju kvalitete projekata Europskih snaga solidarnosti i Erasmus+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800" dirty="0"/>
              <a:t>AMPEU financira sudjelovanje na određenim aktivnostima </a:t>
            </a:r>
          </a:p>
          <a:p>
            <a:endParaRPr lang="hr-HR" dirty="0"/>
          </a:p>
          <a:p>
            <a:r>
              <a:rPr lang="hr-HR" b="1" dirty="0"/>
              <a:t>Cilj: </a:t>
            </a:r>
            <a:r>
              <a:rPr lang="hr-HR" dirty="0"/>
              <a:t>jačanje kapaciteta organizacija i povećanje kvalitete provedbe projekata kako bi se poboljšala kvaliteta i učinci programa. </a:t>
            </a:r>
          </a:p>
          <a:p>
            <a:endParaRPr lang="hr-HR" dirty="0"/>
          </a:p>
          <a:p>
            <a:r>
              <a:rPr lang="hr-HR" dirty="0">
                <a:solidFill>
                  <a:srgbClr val="034DA2"/>
                </a:solidFill>
              </a:rPr>
              <a:t>TCA (Erasmus+) - </a:t>
            </a:r>
            <a:r>
              <a:rPr lang="hr-HR" dirty="0">
                <a:solidFill>
                  <a:srgbClr val="034DA2"/>
                </a:solidFill>
                <a:hlinkClick r:id="rId4"/>
              </a:rPr>
              <a:t>https://ampeu.hr/erasmus/mre%C5%BEe-inicijativa/aktivnosti-transnacionalne-suradnje-tca</a:t>
            </a:r>
            <a:r>
              <a:rPr lang="hr-HR" dirty="0">
                <a:solidFill>
                  <a:srgbClr val="034DA2"/>
                </a:solidFill>
              </a:rPr>
              <a:t> </a:t>
            </a:r>
          </a:p>
          <a:p>
            <a:endParaRPr lang="hr-HR" dirty="0">
              <a:solidFill>
                <a:srgbClr val="034DA2"/>
              </a:solidFill>
            </a:endParaRPr>
          </a:p>
          <a:p>
            <a:r>
              <a:rPr lang="hr-HR" dirty="0">
                <a:solidFill>
                  <a:srgbClr val="034DA2"/>
                </a:solidFill>
              </a:rPr>
              <a:t>NET (Europske snage solidarnosti) - </a:t>
            </a:r>
            <a:r>
              <a:rPr lang="hr-HR" dirty="0">
                <a:solidFill>
                  <a:srgbClr val="034DA2"/>
                </a:solidFill>
                <a:hlinkClick r:id="rId5"/>
              </a:rPr>
              <a:t>https://www.europskesnagesolidarnosti.hr/hr/sadrzaj/o-programu/aktivnosti-umrezavanja-net-/</a:t>
            </a:r>
            <a:r>
              <a:rPr lang="hr-HR" dirty="0">
                <a:solidFill>
                  <a:srgbClr val="034DA2"/>
                </a:solidFill>
              </a:rPr>
              <a:t> </a:t>
            </a:r>
          </a:p>
          <a:p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0CF366-DF7E-1ADD-F11E-0503FC8599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7885" y="278069"/>
            <a:ext cx="2223594" cy="766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2F8488-F80C-CB15-B930-920ABB30B8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944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B9134B-08B5-89A1-8F3F-8D6428B08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9798"/>
            <a:ext cx="12192000" cy="68576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475036-4EC1-264E-846F-475E3730F0D5}"/>
              </a:ext>
            </a:extLst>
          </p:cNvPr>
          <p:cNvSpPr txBox="1"/>
          <p:nvPr/>
        </p:nvSpPr>
        <p:spPr>
          <a:xfrm>
            <a:off x="580572" y="1404487"/>
            <a:ext cx="9144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b="1" dirty="0">
                <a:latin typeface="+mj-lt"/>
              </a:rPr>
              <a:t>VIŠE INFO &amp; KONTAKTI</a:t>
            </a:r>
          </a:p>
          <a:p>
            <a:endParaRPr lang="hr-HR" b="1" dirty="0">
              <a:latin typeface="+mj-lt"/>
            </a:endParaRPr>
          </a:p>
          <a:p>
            <a:r>
              <a:rPr lang="hr-HR" b="1" dirty="0">
                <a:latin typeface="+mj-lt"/>
              </a:rPr>
              <a:t>ERASMUS+</a:t>
            </a:r>
          </a:p>
          <a:p>
            <a:endParaRPr lang="hr-HR" b="1" dirty="0">
              <a:latin typeface="+mj-lt"/>
            </a:endParaRPr>
          </a:p>
          <a:p>
            <a:r>
              <a:rPr lang="hr-HR" b="1" dirty="0">
                <a:latin typeface="+mj-lt"/>
                <a:hlinkClick r:id="rId3"/>
              </a:rPr>
              <a:t>www.ampeu.hr</a:t>
            </a:r>
            <a:endParaRPr lang="hr-HR" b="1" dirty="0">
              <a:latin typeface="+mj-lt"/>
            </a:endParaRPr>
          </a:p>
          <a:p>
            <a:r>
              <a:rPr lang="hr-HR" b="1" dirty="0">
                <a:latin typeface="+mj-lt"/>
                <a:hlinkClick r:id="rId4"/>
              </a:rPr>
              <a:t>mladi@ampeu.hr</a:t>
            </a:r>
            <a:endParaRPr lang="hr-HR" b="1" dirty="0">
              <a:latin typeface="+mj-lt"/>
            </a:endParaRPr>
          </a:p>
          <a:p>
            <a:endParaRPr lang="hr-HR" b="1" dirty="0">
              <a:latin typeface="+mj-lt"/>
            </a:endParaRPr>
          </a:p>
          <a:p>
            <a:endParaRPr lang="hr-HR" b="1" dirty="0">
              <a:latin typeface="+mj-lt"/>
            </a:endParaRPr>
          </a:p>
          <a:p>
            <a:r>
              <a:rPr lang="hr-HR" b="1" dirty="0">
                <a:latin typeface="+mj-lt"/>
              </a:rPr>
              <a:t>EUROPSKE SNAGE SOLIDARNOSTI</a:t>
            </a:r>
          </a:p>
          <a:p>
            <a:endParaRPr lang="hr-HR" b="1" dirty="0">
              <a:latin typeface="+mj-lt"/>
            </a:endParaRPr>
          </a:p>
          <a:p>
            <a:r>
              <a:rPr lang="hr-HR" b="1" dirty="0">
                <a:latin typeface="+mj-lt"/>
                <a:hlinkClick r:id="rId5"/>
              </a:rPr>
              <a:t>www.europskesnagesolidarnosti.hr</a:t>
            </a:r>
            <a:endParaRPr lang="hr-HR" b="1" dirty="0">
              <a:latin typeface="+mj-lt"/>
            </a:endParaRPr>
          </a:p>
          <a:p>
            <a:r>
              <a:rPr lang="hr-HR" b="1" dirty="0">
                <a:latin typeface="+mj-lt"/>
                <a:hlinkClick r:id="rId6"/>
              </a:rPr>
              <a:t>ess@ampeu.hr</a:t>
            </a:r>
            <a:endParaRPr lang="hr-HR" b="1" dirty="0">
              <a:latin typeface="+mj-lt"/>
            </a:endParaRPr>
          </a:p>
          <a:p>
            <a:endParaRPr lang="hr-HR" b="1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C32760-DEF4-9950-AEE2-69EFC952EF73}"/>
              </a:ext>
            </a:extLst>
          </p:cNvPr>
          <p:cNvSpPr txBox="1"/>
          <p:nvPr/>
        </p:nvSpPr>
        <p:spPr>
          <a:xfrm>
            <a:off x="6096000" y="1514930"/>
            <a:ext cx="63717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0" b="1" dirty="0">
                <a:solidFill>
                  <a:srgbClr val="FF0066"/>
                </a:solidFill>
              </a:rPr>
              <a:t>Hvala na pažnji!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3671B2-E89D-E168-16E1-96B80D9D0D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52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E5071E-88D6-660E-5AD8-74942B01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1217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320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90"/>
            <a:ext cx="12192000" cy="68576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0485E7-01F8-F864-259D-C98A89018BA2}"/>
              </a:ext>
            </a:extLst>
          </p:cNvPr>
          <p:cNvSpPr txBox="1"/>
          <p:nvPr/>
        </p:nvSpPr>
        <p:spPr>
          <a:xfrm>
            <a:off x="319769" y="1161181"/>
            <a:ext cx="597716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1600" b="1" dirty="0">
                <a:solidFill>
                  <a:srgbClr val="000000"/>
                </a:solidFill>
                <a:latin typeface="+mj-lt"/>
              </a:rPr>
              <a:t>Cilj</a:t>
            </a:r>
            <a:r>
              <a:rPr lang="hr-HR" sz="1600" b="1" dirty="0">
                <a:latin typeface="+mj-lt"/>
              </a:rPr>
              <a:t>evi</a:t>
            </a:r>
            <a:r>
              <a:rPr lang="hr-HR" sz="1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hr-HR" sz="1600" b="1" dirty="0">
                <a:solidFill>
                  <a:srgbClr val="000000"/>
                </a:solidFill>
                <a:latin typeface="+mj-lt"/>
              </a:rPr>
              <a:t>oba programa: </a:t>
            </a:r>
            <a:r>
              <a:rPr lang="hr-HR" sz="16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učenje, profesionalni i osobni razvoj, aktivno sudjelovanje u izgradnji zajednice</a:t>
            </a:r>
          </a:p>
          <a:p>
            <a:endParaRPr lang="hr-HR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r-HR" sz="1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Vrijednosti: </a:t>
            </a:r>
          </a:p>
          <a:p>
            <a:endParaRPr lang="hr-HR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b="0" i="0" u="none" strike="noStrike" baseline="0" dirty="0">
                <a:solidFill>
                  <a:srgbClr val="000000"/>
                </a:solidFill>
                <a:latin typeface="+mj-lt"/>
              </a:rPr>
              <a:t>solidarnost (fokus u Europskim snagama solidarnosti)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b="1" i="0" u="none" strike="noStrike" baseline="0" dirty="0">
                <a:solidFill>
                  <a:srgbClr val="000000"/>
                </a:solidFill>
                <a:latin typeface="+mj-lt"/>
              </a:rPr>
              <a:t>inkluzivnost i raznolikost (mladi s manje mogućnosti i poteškoćama)</a:t>
            </a:r>
            <a:endParaRPr lang="hr-HR" sz="16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b="1" i="0" u="none" strike="noStrike" baseline="0" dirty="0">
                <a:solidFill>
                  <a:srgbClr val="000000"/>
                </a:solidFill>
                <a:latin typeface="+mj-lt"/>
              </a:rPr>
              <a:t>neformalno i informalno učenje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srgbClr val="000000"/>
                </a:solidFill>
                <a:latin typeface="+mj-lt"/>
              </a:rPr>
              <a:t>tolerancija</a:t>
            </a:r>
            <a:endParaRPr lang="hr-HR" sz="16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b="0" i="0" u="sng" strike="noStrike" baseline="0" dirty="0">
                <a:solidFill>
                  <a:srgbClr val="000000"/>
                </a:solidFill>
                <a:latin typeface="+mj-lt"/>
              </a:rPr>
              <a:t>zaštita i sigurnost sudionika </a:t>
            </a:r>
            <a:r>
              <a:rPr lang="hr-HR" sz="1600" b="0" i="0" u="none" strike="noStrike" baseline="0" dirty="0">
                <a:solidFill>
                  <a:srgbClr val="000000"/>
                </a:solidFill>
                <a:latin typeface="+mj-lt"/>
              </a:rPr>
              <a:t>(ESS: Oznaka kvalitete + putno/zdravstveno osiguranje, supervizor/mentor)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b="0" i="0" u="none" strike="noStrike" baseline="0" dirty="0">
                <a:solidFill>
                  <a:srgbClr val="000000"/>
                </a:solidFill>
                <a:latin typeface="+mj-lt"/>
              </a:rPr>
              <a:t>vrednovanje naučenog kroz </a:t>
            </a:r>
            <a:r>
              <a:rPr lang="hr-HR" sz="1600" b="1" i="0" u="none" strike="noStrike" baseline="0" dirty="0">
                <a:solidFill>
                  <a:srgbClr val="000000"/>
                </a:solidFill>
                <a:latin typeface="+mj-lt"/>
              </a:rPr>
              <a:t>Youthpass potvrdu </a:t>
            </a:r>
            <a:r>
              <a:rPr lang="hr-HR" sz="1600" b="0" i="0" u="none" strike="noStrike" baseline="0" dirty="0">
                <a:solidFill>
                  <a:srgbClr val="000000"/>
                </a:solidFill>
                <a:latin typeface="+mj-lt"/>
              </a:rPr>
              <a:t>(i ESS certifikat o sudjelovanju)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b="0" i="0" u="none" strike="noStrike" baseline="0" dirty="0">
                <a:solidFill>
                  <a:srgbClr val="000000"/>
                </a:solidFill>
                <a:latin typeface="+mj-lt"/>
              </a:rPr>
              <a:t>višejezičnost i međukulturalno učenje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98DF75-2D61-0771-49D1-ECBA45E838E6}"/>
              </a:ext>
            </a:extLst>
          </p:cNvPr>
          <p:cNvSpPr txBox="1"/>
          <p:nvPr/>
        </p:nvSpPr>
        <p:spPr>
          <a:xfrm>
            <a:off x="6616702" y="1161181"/>
            <a:ext cx="510775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b="1" dirty="0">
                <a:latin typeface="+mj-lt"/>
              </a:rPr>
              <a:t>Programski prioriteti:</a:t>
            </a:r>
          </a:p>
          <a:p>
            <a:endParaRPr lang="hr-HR" sz="1600" b="1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dirty="0">
                <a:latin typeface="+mj-lt"/>
              </a:rPr>
              <a:t>uključivanje i raznolikost (</a:t>
            </a:r>
            <a:r>
              <a:rPr lang="hr-HR" sz="1600" dirty="0">
                <a:latin typeface="+mj-lt"/>
                <a:hlinkClick r:id="rId3"/>
              </a:rPr>
              <a:t>SALTO resursni centar za uključivanje i raznolikost) </a:t>
            </a:r>
            <a:endParaRPr lang="hr-HR" sz="1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dirty="0">
                <a:latin typeface="+mj-lt"/>
              </a:rPr>
              <a:t>zaštita okoliša, održivi razvoj i kimatske akcije  (</a:t>
            </a:r>
            <a:r>
              <a:rPr lang="hr-HR" sz="1600" dirty="0">
                <a:latin typeface="+mj-lt"/>
                <a:hlinkClick r:id="rId4"/>
              </a:rPr>
              <a:t>Može li to malo zelenije</a:t>
            </a:r>
            <a:r>
              <a:rPr lang="hr-HR" sz="1600" dirty="0">
                <a:latin typeface="+mj-lt"/>
              </a:rPr>
              <a:t> 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dirty="0">
                <a:latin typeface="+mj-lt"/>
              </a:rPr>
              <a:t>digitalna transformacija (</a:t>
            </a:r>
            <a:r>
              <a:rPr lang="hr-HR" sz="1600" dirty="0">
                <a:latin typeface="+mj-lt"/>
                <a:hlinkClick r:id="rId5"/>
              </a:rPr>
              <a:t>Online i digitalni alati u neformalnom obrazovanju</a:t>
            </a:r>
            <a:r>
              <a:rPr lang="hr-HR" sz="1600" dirty="0">
                <a:latin typeface="+mj-lt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1600" dirty="0">
                <a:latin typeface="+mj-lt"/>
              </a:rPr>
              <a:t>sudjelovanje mladih u demokratskom životu (</a:t>
            </a:r>
            <a:r>
              <a:rPr lang="hr-HR" sz="1600" dirty="0">
                <a:latin typeface="+mj-lt"/>
                <a:hlinkClick r:id="rId6"/>
              </a:rPr>
              <a:t>SALTO resursni centar za sudjelovanje i informiranje </a:t>
            </a:r>
            <a:r>
              <a:rPr lang="hr-HR" sz="1600" dirty="0">
                <a:latin typeface="+mj-lt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sz="1600" dirty="0">
              <a:latin typeface="+mj-lt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hr-HR" sz="1600" i="1" dirty="0">
                <a:latin typeface="+mj-lt"/>
              </a:rPr>
              <a:t>Mentalno zdravlje i dobrobit</a:t>
            </a:r>
          </a:p>
          <a:p>
            <a:pPr lvl="1"/>
            <a:r>
              <a:rPr lang="hr-HR" sz="1600" i="1" dirty="0">
                <a:latin typeface="+mj-lt"/>
              </a:rPr>
              <a:t>* nacionalni prioritet za oba programa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6A38ED-84F3-5DD2-D89A-73408F96C710}"/>
              </a:ext>
            </a:extLst>
          </p:cNvPr>
          <p:cNvCxnSpPr/>
          <p:nvPr/>
        </p:nvCxnSpPr>
        <p:spPr>
          <a:xfrm>
            <a:off x="6444344" y="1784306"/>
            <a:ext cx="0" cy="29059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CC95E7C-54CB-8AAF-6C4A-9695D5F04948}"/>
              </a:ext>
            </a:extLst>
          </p:cNvPr>
          <p:cNvSpPr txBox="1"/>
          <p:nvPr/>
        </p:nvSpPr>
        <p:spPr>
          <a:xfrm>
            <a:off x="9710765" y="216554"/>
            <a:ext cx="2050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01B1C9"/>
                </a:solidFill>
              </a:rPr>
              <a:t>..u području mladih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1465B9-BA85-745E-D9CE-54AF640B5FDD}"/>
              </a:ext>
            </a:extLst>
          </p:cNvPr>
          <p:cNvSpPr txBox="1"/>
          <p:nvPr/>
        </p:nvSpPr>
        <p:spPr>
          <a:xfrm>
            <a:off x="4054811" y="5512153"/>
            <a:ext cx="4279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600" b="1" dirty="0"/>
              <a:t>Razlike</a:t>
            </a:r>
            <a:r>
              <a:rPr lang="hr-HR" sz="1600" dirty="0"/>
              <a:t>: ciljane skupine, formati i ciljevi aktivnosti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A31783-F4A7-8748-4DBA-4366B0B3B0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27746" y="6090958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075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7486" cy="684949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701C718-0F2E-768F-E9B2-E649733D01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71" y="61982"/>
            <a:ext cx="3265714" cy="45971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80AAB6-9E07-1518-6324-2F6EF669C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5635" y="159659"/>
            <a:ext cx="2042194" cy="7022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0B10CB-23DB-5324-338B-FA7A66EDA9D9}"/>
              </a:ext>
            </a:extLst>
          </p:cNvPr>
          <p:cNvSpPr txBox="1"/>
          <p:nvPr/>
        </p:nvSpPr>
        <p:spPr>
          <a:xfrm>
            <a:off x="4585607" y="1236694"/>
            <a:ext cx="6807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b="1" dirty="0"/>
              <a:t>Europske snage solidarnosti: </a:t>
            </a:r>
            <a:r>
              <a:rPr lang="hr-HR" sz="1600" dirty="0"/>
              <a:t>program za </a:t>
            </a:r>
            <a:r>
              <a:rPr lang="hr-HR" sz="1600" u="sng" dirty="0"/>
              <a:t>volontiranje</a:t>
            </a:r>
            <a:r>
              <a:rPr lang="hr-HR" sz="1600" dirty="0"/>
              <a:t> i </a:t>
            </a:r>
            <a:r>
              <a:rPr lang="hr-HR" sz="1600" u="sng" dirty="0"/>
              <a:t>solidarne aktivnosti </a:t>
            </a:r>
            <a:r>
              <a:rPr lang="hr-HR" sz="1600" dirty="0"/>
              <a:t>za mlade od </a:t>
            </a:r>
            <a:r>
              <a:rPr lang="hr-HR" sz="1600" u="sng" dirty="0"/>
              <a:t>18 do 30 god</a:t>
            </a:r>
          </a:p>
          <a:p>
            <a:endParaRPr lang="hr-HR" sz="1600" dirty="0"/>
          </a:p>
          <a:p>
            <a:r>
              <a:rPr lang="hr-HR" sz="1600" b="1" dirty="0"/>
              <a:t>Glavna obilježja:</a:t>
            </a:r>
            <a:r>
              <a:rPr lang="hr-HR" sz="1600" dirty="0"/>
              <a:t> neformalno učenje i solidarnost</a:t>
            </a:r>
          </a:p>
          <a:p>
            <a:endParaRPr lang="hr-HR" sz="1600" dirty="0"/>
          </a:p>
          <a:p>
            <a:r>
              <a:rPr lang="hr-HR" sz="1600" b="1" dirty="0">
                <a:solidFill>
                  <a:srgbClr val="1E458F"/>
                </a:solidFill>
              </a:rPr>
              <a:t>Misija: </a:t>
            </a:r>
            <a:r>
              <a:rPr lang="hr-HR" sz="1600" dirty="0">
                <a:solidFill>
                  <a:srgbClr val="1E458F"/>
                </a:solidFill>
              </a:rPr>
              <a:t>Europske snage solidarnosti spajaju </a:t>
            </a:r>
            <a:r>
              <a:rPr lang="hr-HR" sz="1600" b="1" dirty="0">
                <a:solidFill>
                  <a:srgbClr val="1E458F"/>
                </a:solidFill>
              </a:rPr>
              <a:t>mlade</a:t>
            </a:r>
            <a:r>
              <a:rPr lang="hr-HR" sz="1600" dirty="0">
                <a:solidFill>
                  <a:srgbClr val="1E458F"/>
                </a:solidFill>
              </a:rPr>
              <a:t> kako bi </a:t>
            </a:r>
            <a:r>
              <a:rPr lang="hr-HR" sz="1600" b="1" dirty="0">
                <a:solidFill>
                  <a:srgbClr val="1E458F"/>
                </a:solidFill>
              </a:rPr>
              <a:t>izgradili</a:t>
            </a:r>
          </a:p>
          <a:p>
            <a:r>
              <a:rPr lang="hr-HR" sz="1600" b="1" dirty="0">
                <a:solidFill>
                  <a:srgbClr val="1E458F"/>
                </a:solidFill>
              </a:rPr>
              <a:t>zajednicu</a:t>
            </a:r>
            <a:r>
              <a:rPr lang="hr-HR" sz="1600" dirty="0">
                <a:solidFill>
                  <a:srgbClr val="1E458F"/>
                </a:solidFill>
              </a:rPr>
              <a:t> koja u najvećoj mogućoj mjeri </a:t>
            </a:r>
            <a:r>
              <a:rPr lang="hr-HR" sz="1600" b="1" dirty="0">
                <a:solidFill>
                  <a:srgbClr val="1E458F"/>
                </a:solidFill>
              </a:rPr>
              <a:t>uključuje</a:t>
            </a:r>
            <a:r>
              <a:rPr lang="hr-HR" sz="1600" dirty="0">
                <a:solidFill>
                  <a:srgbClr val="1E458F"/>
                </a:solidFill>
              </a:rPr>
              <a:t> sve članove zajednice, i</a:t>
            </a:r>
          </a:p>
          <a:p>
            <a:r>
              <a:rPr lang="hr-HR" sz="1600" dirty="0">
                <a:solidFill>
                  <a:srgbClr val="1E458F"/>
                </a:solidFill>
              </a:rPr>
              <a:t>dali podršku ranjivim skupinama i </a:t>
            </a:r>
            <a:r>
              <a:rPr lang="hr-HR" sz="1600" b="1" dirty="0">
                <a:solidFill>
                  <a:srgbClr val="1E458F"/>
                </a:solidFill>
              </a:rPr>
              <a:t>odgovorili</a:t>
            </a:r>
            <a:r>
              <a:rPr lang="hr-HR" sz="1600" dirty="0">
                <a:solidFill>
                  <a:srgbClr val="1E458F"/>
                </a:solidFill>
              </a:rPr>
              <a:t> </a:t>
            </a:r>
            <a:r>
              <a:rPr lang="hr-HR" sz="1600" b="1" dirty="0">
                <a:solidFill>
                  <a:srgbClr val="1E458F"/>
                </a:solidFill>
              </a:rPr>
              <a:t>na društvene izazove.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519CCA-D70B-6A28-3916-3D4ABB287FC5}"/>
              </a:ext>
            </a:extLst>
          </p:cNvPr>
          <p:cNvSpPr txBox="1"/>
          <p:nvPr/>
        </p:nvSpPr>
        <p:spPr>
          <a:xfrm>
            <a:off x="143329" y="5169543"/>
            <a:ext cx="33273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+mj-lt"/>
                <a:hlinkClick r:id="rId5"/>
              </a:rPr>
              <a:t>Europske snage solidarnosti: </a:t>
            </a:r>
            <a:r>
              <a:rPr lang="en-GB" sz="1600" dirty="0" err="1">
                <a:latin typeface="+mj-lt"/>
                <a:hlinkClick r:id="rId5"/>
              </a:rPr>
              <a:t>Pokretači</a:t>
            </a:r>
            <a:r>
              <a:rPr lang="en-GB" sz="1600" dirty="0">
                <a:latin typeface="+mj-lt"/>
                <a:hlinkClick r:id="rId5"/>
              </a:rPr>
              <a:t> solidarnosti </a:t>
            </a:r>
            <a:r>
              <a:rPr lang="en-GB" sz="1600" dirty="0" err="1">
                <a:latin typeface="+mj-lt"/>
                <a:hlinkClick r:id="rId5"/>
              </a:rPr>
              <a:t>iz</a:t>
            </a:r>
            <a:r>
              <a:rPr lang="en-GB" sz="1600" dirty="0">
                <a:latin typeface="+mj-lt"/>
                <a:hlinkClick r:id="rId5"/>
              </a:rPr>
              <a:t> ROJC-a – YouTube</a:t>
            </a:r>
            <a:r>
              <a:rPr lang="hr-HR" sz="1600" dirty="0">
                <a:latin typeface="+mj-lt"/>
              </a:rPr>
              <a:t> </a:t>
            </a:r>
            <a:endParaRPr lang="hr-HR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F4D5ED-A622-75BF-179E-4B3508E50A40}"/>
              </a:ext>
            </a:extLst>
          </p:cNvPr>
          <p:cNvSpPr txBox="1"/>
          <p:nvPr/>
        </p:nvSpPr>
        <p:spPr>
          <a:xfrm>
            <a:off x="4585606" y="4212325"/>
            <a:ext cx="6807201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hr-HR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ESS mladima daje priliku za učenje, osobni i profesionalni razvoj dok stvaraju pozitivnu promjenu u zajednici. </a:t>
            </a:r>
            <a:endParaRPr lang="hr-HR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31BDCD-6182-DFD0-53DC-B87864E97D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0053" y="6065190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135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F62F2-57EC-660F-2A61-15F09EA54EA9}"/>
              </a:ext>
            </a:extLst>
          </p:cNvPr>
          <p:cNvSpPr txBox="1">
            <a:spLocks/>
          </p:cNvSpPr>
          <p:nvPr/>
        </p:nvSpPr>
        <p:spPr>
          <a:xfrm>
            <a:off x="357244" y="893386"/>
            <a:ext cx="11692521" cy="353634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hr-HR" sz="2000" b="1" dirty="0">
                <a:solidFill>
                  <a:srgbClr val="ED4B58"/>
                </a:solidFill>
                <a:latin typeface="+mj-lt"/>
                <a:cs typeface="Calibri" panose="020F0502020204030204" pitchFamily="34" charset="0"/>
              </a:rPr>
              <a:t>Volonterski projekti </a:t>
            </a:r>
            <a:r>
              <a:rPr lang="hr-HR" sz="1600" dirty="0">
                <a:latin typeface="+mj-lt"/>
                <a:cs typeface="Calibri" panose="020F0502020204030204" pitchFamily="34" charset="0"/>
              </a:rPr>
              <a:t> (*</a:t>
            </a:r>
            <a:r>
              <a:rPr lang="hr-HR" sz="1400" dirty="0">
                <a:latin typeface="+mj-lt"/>
                <a:cs typeface="Calibri" panose="020F0502020204030204" pitchFamily="34" charset="0"/>
              </a:rPr>
              <a:t>preduvjet Oznaka kvalitete (</a:t>
            </a:r>
            <a:r>
              <a:rPr lang="hr-HR" sz="1400" i="1" dirty="0">
                <a:latin typeface="+mj-lt"/>
                <a:cs typeface="Calibri" panose="020F0502020204030204" pitchFamily="34" charset="0"/>
              </a:rPr>
              <a:t>Quality Label</a:t>
            </a:r>
            <a:r>
              <a:rPr lang="hr-HR" sz="1400" dirty="0">
                <a:latin typeface="+mj-lt"/>
                <a:cs typeface="Calibri" panose="020F0502020204030204" pitchFamily="34" charset="0"/>
              </a:rPr>
              <a:t>))</a:t>
            </a:r>
          </a:p>
          <a:p>
            <a:pPr marL="0" indent="0" algn="l">
              <a:buNone/>
            </a:pPr>
            <a:endParaRPr lang="hr-HR" sz="1600" b="1" i="0" u="none" strike="noStrike" baseline="0" dirty="0">
              <a:latin typeface="+mj-lt"/>
            </a:endParaRPr>
          </a:p>
          <a:p>
            <a:pPr marL="0" indent="0" algn="l">
              <a:buNone/>
            </a:pPr>
            <a:r>
              <a:rPr lang="hr-HR" sz="1600" b="1" i="0" u="none" strike="noStrike" baseline="0" dirty="0">
                <a:latin typeface="+mj-lt"/>
              </a:rPr>
              <a:t>Cilj</a:t>
            </a:r>
            <a:r>
              <a:rPr lang="hr-HR" sz="1600" b="0" i="0" u="none" strike="noStrike" baseline="0" dirty="0">
                <a:latin typeface="+mj-lt"/>
              </a:rPr>
              <a:t>: rad za dobrobit zajednice; mladima prilika za učenje, </a:t>
            </a:r>
            <a:r>
              <a:rPr lang="pl-PL" sz="1600" b="0" i="0" u="none" strike="noStrike" baseline="0" dirty="0">
                <a:latin typeface="+mj-lt"/>
              </a:rPr>
              <a:t>osobni i profesionalni rast i razvoj. </a:t>
            </a:r>
          </a:p>
          <a:p>
            <a:pPr marL="0" indent="0" algn="l">
              <a:buNone/>
            </a:pPr>
            <a:r>
              <a:rPr lang="hr-HR" sz="1600" b="0" i="0" u="none" strike="noStrike" baseline="0" dirty="0">
                <a:latin typeface="+mj-lt"/>
              </a:rPr>
              <a:t>Teme raznovrsne: zaštita okoliša, rada s marginaliziranim skupinama, medijska pismenost, kultura, umjetnost, zaštita životinja,...</a:t>
            </a:r>
          </a:p>
          <a:p>
            <a:pPr algn="l"/>
            <a:endParaRPr lang="hr-HR" sz="1600" dirty="0">
              <a:latin typeface="+mj-lt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hr-HR" sz="1600" b="1" dirty="0">
                <a:latin typeface="+mj-lt"/>
                <a:cs typeface="Calibri" panose="020F0502020204030204" pitchFamily="34" charset="0"/>
              </a:rPr>
              <a:t>Tipovi volontiranja:</a:t>
            </a:r>
          </a:p>
          <a:p>
            <a:pPr algn="l"/>
            <a:r>
              <a:rPr lang="hr-HR" sz="1600" dirty="0">
                <a:latin typeface="+mj-lt"/>
                <a:cs typeface="Calibri" panose="020F0502020204030204" pitchFamily="34" charset="0"/>
              </a:rPr>
              <a:t>međunarodno ili nacionalno; </a:t>
            </a:r>
          </a:p>
          <a:p>
            <a:pPr algn="l"/>
            <a:r>
              <a:rPr lang="hr-HR" sz="1600" dirty="0">
                <a:latin typeface="+mj-lt"/>
                <a:cs typeface="Calibri" panose="020F0502020204030204" pitchFamily="34" charset="0"/>
              </a:rPr>
              <a:t>pojedinačno ili grupno (5 do 40 mladih ljudi);</a:t>
            </a:r>
          </a:p>
          <a:p>
            <a:pPr algn="l"/>
            <a:r>
              <a:rPr lang="hr-HR" sz="1600" dirty="0">
                <a:latin typeface="+mj-lt"/>
                <a:cs typeface="Calibri" panose="020F0502020204030204" pitchFamily="34" charset="0"/>
              </a:rPr>
              <a:t>kratkoročno (2 tjedna do 2 mjeseca) ili dugoročno (2 mjeseca do godinu dana).</a:t>
            </a:r>
          </a:p>
          <a:p>
            <a:pPr algn="l"/>
            <a:endParaRPr lang="hr-HR" sz="1600" dirty="0">
              <a:latin typeface="+mj-lt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hr-HR" sz="1600" b="1" dirty="0">
                <a:latin typeface="+mj-lt"/>
                <a:cs typeface="Calibri" panose="020F0502020204030204" pitchFamily="34" charset="0"/>
              </a:rPr>
              <a:t>Troškovi:  </a:t>
            </a:r>
            <a:r>
              <a:rPr lang="hr-HR" sz="1600" dirty="0">
                <a:latin typeface="+mj-lt"/>
                <a:cs typeface="Calibri" panose="020F0502020204030204" pitchFamily="34" charset="0"/>
              </a:rPr>
              <a:t>svi troškovi pokriveni za volontera/e i organizaciju: putovanje, smještaj, hrana, mjesečni džeparac, zdravstveno i putno osiguranje, tečaj jezika, troškovi upravljanja projektom, potpora za mlade s manje mogućnosti tzv. inclusion support, drugi eventualni troškovi (npr. troškovi vize)</a:t>
            </a:r>
          </a:p>
          <a:p>
            <a:pPr algn="l"/>
            <a:endParaRPr lang="hr-HR" sz="1600" dirty="0">
              <a:latin typeface="+mj-lt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hr-HR" sz="1600" b="1" dirty="0">
                <a:latin typeface="+mj-lt"/>
                <a:cs typeface="Calibri" panose="020F0502020204030204" pitchFamily="34" charset="0"/>
              </a:rPr>
              <a:t>Dužnost organizacije: </a:t>
            </a:r>
            <a:r>
              <a:rPr lang="hr-HR" sz="1600" dirty="0">
                <a:latin typeface="+mj-lt"/>
                <a:cs typeface="Calibri" panose="020F0502020204030204" pitchFamily="34" charset="0"/>
              </a:rPr>
              <a:t>ovisno u ulozi u projektu (supporting, hosting, lead). Poštivati smjernice kvalitete programa. </a:t>
            </a:r>
          </a:p>
          <a:p>
            <a:pPr marL="0" indent="0" algn="l">
              <a:buNone/>
            </a:pPr>
            <a:r>
              <a:rPr lang="hr-HR" sz="1600" dirty="0">
                <a:latin typeface="+mj-lt"/>
                <a:cs typeface="Calibri" panose="020F0502020204030204" pitchFamily="34" charset="0"/>
              </a:rPr>
              <a:t>Prosječan budžet 35.000 eur.</a:t>
            </a:r>
          </a:p>
          <a:p>
            <a:pPr marL="0" indent="0" algn="l">
              <a:buNone/>
            </a:pPr>
            <a:endParaRPr lang="hr-HR" sz="1600" b="1" dirty="0">
              <a:latin typeface="+mj-lt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hr-HR" sz="1600" b="1" dirty="0">
                <a:latin typeface="+mj-lt"/>
                <a:cs typeface="Calibri" panose="020F0502020204030204" pitchFamily="34" charset="0"/>
              </a:rPr>
              <a:t>* OZNAKA KVALITETE: </a:t>
            </a:r>
            <a:r>
              <a:rPr lang="hr-HR" sz="1600" dirty="0">
                <a:latin typeface="+mj-lt"/>
                <a:cs typeface="Calibri" panose="020F0502020204030204" pitchFamily="34" charset="0"/>
              </a:rPr>
              <a:t>proces akreditiranja organizacije i osiguravanje kvalitete u programu i projektima.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D679E4-99B6-CDA7-3C4E-C071BFCE25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6171" y="271568"/>
            <a:ext cx="2223594" cy="76696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316605C-C0BC-534C-B1BB-2B676A76C6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5218" y="6090958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0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D679E4-99B6-CDA7-3C4E-C071BFCE25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6171" y="271568"/>
            <a:ext cx="2223594" cy="7669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B759EC-4355-1962-ECFF-6738776D0F8A}"/>
              </a:ext>
            </a:extLst>
          </p:cNvPr>
          <p:cNvSpPr txBox="1"/>
          <p:nvPr/>
        </p:nvSpPr>
        <p:spPr>
          <a:xfrm>
            <a:off x="333828" y="1038529"/>
            <a:ext cx="88392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hr-HR" sz="2000" b="1" dirty="0">
                <a:solidFill>
                  <a:srgbClr val="ED4B5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Projekti solidarnosti </a:t>
            </a:r>
          </a:p>
          <a:p>
            <a:pPr algn="l">
              <a:defRPr/>
            </a:pPr>
            <a:endParaRPr kumimoji="0" lang="hr-HR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hr-H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treba Oznaka kvalitete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hr-HR" sz="16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hr-HR" sz="16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Cilj: </a:t>
            </a:r>
            <a:r>
              <a:rPr lang="hr-HR" sz="16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napraviti pozitivnu promjenu u zajednici</a:t>
            </a:r>
            <a:r>
              <a:rPr lang="hr-HR" sz="1600" dirty="0">
                <a:solidFill>
                  <a:srgbClr val="000000"/>
                </a:solidFill>
                <a:latin typeface="Calibri" panose="020F0502020204030204" pitchFamily="34" charset="0"/>
              </a:rPr>
              <a:t> i mladima dati </a:t>
            </a:r>
            <a:r>
              <a:rPr lang="hr-HR" sz="1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priliku za </a:t>
            </a:r>
            <a:r>
              <a:rPr lang="hr-HR" sz="16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učenje </a:t>
            </a:r>
            <a:r>
              <a:rPr lang="hr-HR" sz="1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(samostalno provode EU projekt, angažiraju se u zajednici, razviju poduzetnost i poduzetničke vještine, ..)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hr-HR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hr-HR" sz="1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ideja ohrabriti mlade da se angažiraju u lokalnoj zajednici</a:t>
            </a:r>
            <a:endParaRPr lang="hr-HR" sz="16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hr-H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jednostavan format prilagođen onima bez iskustva s pisanjem i provedbom europskih projekata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endParaRPr lang="hr-HR" sz="16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hr-HR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nacionalni/lokalni</a:t>
            </a:r>
            <a:r>
              <a:rPr lang="hr-H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projekti 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endParaRPr lang="hr-HR" sz="16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hr-H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prosječan proračun </a:t>
            </a:r>
            <a:r>
              <a:rPr lang="hr-HR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9.204 EUR za godinu dana </a:t>
            </a:r>
            <a:r>
              <a:rPr lang="hr-H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(paušalni budžet + troškovi za inkluziju mladih članova skupine ili ciljane skupine projekta – do 7000 eur) 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endParaRPr kumimoji="0" lang="hr-HR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hr-HR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Mentor</a:t>
            </a:r>
            <a:r>
              <a:rPr lang="hr-H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honorar 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hr-HR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Uloga organizacije: </a:t>
            </a:r>
            <a:r>
              <a:rPr lang="hr-H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samo podrška	</a:t>
            </a:r>
            <a:endParaRPr kumimoji="0" lang="hr-HR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7" name="Group 8">
            <a:extLst>
              <a:ext uri="{FF2B5EF4-FFF2-40B4-BE49-F238E27FC236}">
                <a16:creationId xmlns:a16="http://schemas.microsoft.com/office/drawing/2014/main" id="{8BF05FCB-FA98-9BB7-9545-8F54138BB144}"/>
              </a:ext>
            </a:extLst>
          </p:cNvPr>
          <p:cNvGrpSpPr>
            <a:grpSpLocks noChangeAspect="1"/>
          </p:cNvGrpSpPr>
          <p:nvPr/>
        </p:nvGrpSpPr>
        <p:grpSpPr>
          <a:xfrm>
            <a:off x="9087564" y="2228609"/>
            <a:ext cx="2962201" cy="2962189"/>
            <a:chOff x="0" y="0"/>
            <a:chExt cx="6350000" cy="6349975"/>
          </a:xfrm>
        </p:grpSpPr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4695C33E-53A7-7D21-B995-2C51FAAF0CB7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11650" r="-11650"/>
              </a:stretch>
            </a:blipFill>
            <a:ln>
              <a:solidFill>
                <a:srgbClr val="01B1C9"/>
              </a:solidFill>
            </a:ln>
          </p:spPr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01ADB068-D3ED-B8B6-E5A9-4273F20E98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0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D679E4-99B6-CDA7-3C4E-C071BFCE25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6171" y="271568"/>
            <a:ext cx="2223594" cy="76696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E1ACFB1-C159-C8A3-80DE-1413BDD6FCE2}"/>
              </a:ext>
            </a:extLst>
          </p:cNvPr>
          <p:cNvSpPr txBox="1">
            <a:spLocks/>
          </p:cNvSpPr>
          <p:nvPr/>
        </p:nvSpPr>
        <p:spPr>
          <a:xfrm>
            <a:off x="633515" y="1209170"/>
            <a:ext cx="11297228" cy="127277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hr-HR" sz="2000" b="1" dirty="0">
                <a:solidFill>
                  <a:srgbClr val="A81573"/>
                </a:solidFill>
                <a:latin typeface="+mj-lt"/>
                <a:cs typeface="Calibri" panose="020F0502020204030204" pitchFamily="34" charset="0"/>
              </a:rPr>
              <a:t>Poziv za podnošenje projektnih prijedloga</a:t>
            </a:r>
          </a:p>
          <a:p>
            <a:pPr marL="0" indent="0">
              <a:buFont typeface="Arial" pitchFamily="34" charset="0"/>
              <a:buNone/>
            </a:pPr>
            <a:r>
              <a:rPr lang="hr-HR" sz="1600" dirty="0">
                <a:solidFill>
                  <a:srgbClr val="A81573"/>
                </a:solidFill>
                <a:latin typeface="+mj-lt"/>
                <a:cs typeface="Calibri" panose="020F0502020204030204" pitchFamily="34" charset="0"/>
                <a:hlinkClick r:id="rId4"/>
              </a:rPr>
              <a:t>https://www.europskesnagesolidarnosti.hr/hr/natjecaji/poziv-na-podnosenje-prijedloga-za-program-europske-snage-solidarnosti-2025/</a:t>
            </a:r>
            <a:r>
              <a:rPr lang="hr-HR" sz="1600" dirty="0">
                <a:solidFill>
                  <a:srgbClr val="A81573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hr-HR" sz="1600" dirty="0">
                <a:latin typeface="+mj-lt"/>
                <a:cs typeface="Calibri" panose="020F0502020204030204" pitchFamily="34" charset="0"/>
              </a:rPr>
              <a:t>objavljen 5.12.2024. </a:t>
            </a:r>
            <a:endParaRPr lang="hr-HR" sz="1800" dirty="0">
              <a:solidFill>
                <a:srgbClr val="54545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80841736-2951-F0ED-BFEB-82FD1B24A3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844714"/>
              </p:ext>
            </p:extLst>
          </p:nvPr>
        </p:nvGraphicFramePr>
        <p:xfrm>
          <a:off x="633515" y="2603944"/>
          <a:ext cx="10774713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1571">
                  <a:extLst>
                    <a:ext uri="{9D8B030D-6E8A-4147-A177-3AD203B41FA5}">
                      <a16:colId xmlns:a16="http://schemas.microsoft.com/office/drawing/2014/main" val="1942715525"/>
                    </a:ext>
                  </a:extLst>
                </a:gridCol>
                <a:gridCol w="3591571">
                  <a:extLst>
                    <a:ext uri="{9D8B030D-6E8A-4147-A177-3AD203B41FA5}">
                      <a16:colId xmlns:a16="http://schemas.microsoft.com/office/drawing/2014/main" val="485772310"/>
                    </a:ext>
                  </a:extLst>
                </a:gridCol>
                <a:gridCol w="3591571">
                  <a:extLst>
                    <a:ext uri="{9D8B030D-6E8A-4147-A177-3AD203B41FA5}">
                      <a16:colId xmlns:a16="http://schemas.microsoft.com/office/drawing/2014/main" val="532497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sz="2400" dirty="0">
                          <a:solidFill>
                            <a:schemeClr val="tx1"/>
                          </a:solidFill>
                          <a:latin typeface="+mj-lt"/>
                        </a:rPr>
                        <a:t>VOLONTERSKI PROJEKTI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>
                          <a:solidFill>
                            <a:schemeClr val="tx1"/>
                          </a:solidFill>
                        </a:rPr>
                        <a:t>20.2.2025.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400" dirty="0">
                          <a:solidFill>
                            <a:schemeClr val="tx1"/>
                          </a:solidFill>
                        </a:rPr>
                        <a:t>Dostupan proračun: 1.687.892 EUR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577906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endParaRPr lang="hr-HR" sz="2400" b="1" dirty="0">
                        <a:latin typeface="+mj-lt"/>
                      </a:endParaRPr>
                    </a:p>
                    <a:p>
                      <a:pPr algn="ctr"/>
                      <a:r>
                        <a:rPr lang="hr-HR" sz="2400" b="1" dirty="0">
                          <a:latin typeface="+mj-lt"/>
                        </a:rPr>
                        <a:t>PROJEKTI SOLIDARNOSTI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b="1" dirty="0"/>
                        <a:t>20.2.2025.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hr-HR" sz="2400" b="1" dirty="0"/>
                        <a:t>Dostupan proračun: 221.631 EUR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1039781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/>
                      <a:endParaRPr lang="hr-HR" sz="1800" b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b="1" dirty="0"/>
                        <a:t>1.10.2025.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hr-HR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9530574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C346632-2FFD-6B70-75A3-94A0EB2651C4}"/>
              </a:ext>
            </a:extLst>
          </p:cNvPr>
          <p:cNvSpPr txBox="1"/>
          <p:nvPr/>
        </p:nvSpPr>
        <p:spPr>
          <a:xfrm>
            <a:off x="633515" y="4818115"/>
            <a:ext cx="10774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OZNAKA KVALITETE: </a:t>
            </a:r>
            <a:r>
              <a:rPr lang="hr-HR" dirty="0"/>
              <a:t>prijava moguća cijele godine. Prijave zaprimljene do 31.10.2025. mogu biti procesuirane do prvog roka za prijavu volonterskih projekata u 2026. godini.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619CBE-FDFC-B5F0-9FCF-1FDD090FC0A9}"/>
              </a:ext>
            </a:extLst>
          </p:cNvPr>
          <p:cNvSpPr txBox="1"/>
          <p:nvPr/>
        </p:nvSpPr>
        <p:spPr>
          <a:xfrm>
            <a:off x="633515" y="5718073"/>
            <a:ext cx="77941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rgbClr val="01B1C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Savjeti i informacije na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ess@ampeu.hr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7FE61B-AE47-E39F-E8D3-EC8E391BFB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670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D67CEF2-2625-57E8-7498-E89AC5E4B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558370" y="2068306"/>
            <a:ext cx="2989909" cy="2464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00"/>
              </a:lnSpc>
            </a:pPr>
            <a:r>
              <a:rPr lang="en-US" sz="1600" b="1" dirty="0">
                <a:solidFill>
                  <a:srgbClr val="0070C0"/>
                </a:solidFill>
              </a:rPr>
              <a:t>ODGOJ I OPĆE OBRAZOVANJE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58370" y="2739092"/>
            <a:ext cx="2612966" cy="547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 dirty="0">
                <a:solidFill>
                  <a:srgbClr val="737373"/>
                </a:solidFill>
                <a:latin typeface="Source Sans Pro"/>
              </a:rPr>
              <a:t>za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učenike</a:t>
            </a:r>
            <a:r>
              <a:rPr lang="en-US" sz="1600" dirty="0">
                <a:solidFill>
                  <a:srgbClr val="737373"/>
                </a:solidFill>
                <a:latin typeface="Source Sans Pro"/>
              </a:rPr>
              <a:t>,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osoblje</a:t>
            </a:r>
            <a:r>
              <a:rPr lang="en-US" sz="1600" dirty="0">
                <a:solidFill>
                  <a:srgbClr val="737373"/>
                </a:solidFill>
                <a:latin typeface="Source Sans Pro"/>
              </a:rPr>
              <a:t> i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odgojno-obrazovne</a:t>
            </a:r>
            <a:r>
              <a:rPr lang="en-US" sz="1600" dirty="0">
                <a:solidFill>
                  <a:srgbClr val="737373"/>
                </a:solidFill>
                <a:latin typeface="Source Sans Pro"/>
              </a:rPr>
              <a:t>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ustanove</a:t>
            </a:r>
            <a:endParaRPr lang="en-US" sz="1600" dirty="0">
              <a:solidFill>
                <a:srgbClr val="737373"/>
              </a:solidFill>
              <a:latin typeface="Source Sans Pro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664917" y="2081006"/>
            <a:ext cx="3117464" cy="500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00"/>
              </a:lnSpc>
            </a:pPr>
            <a:r>
              <a:rPr lang="en-US" sz="1600" b="1" dirty="0">
                <a:solidFill>
                  <a:srgbClr val="0070C0"/>
                </a:solidFill>
              </a:rPr>
              <a:t>STRUKOVNO OBRAZOVANJE I OSPOSOBLJAVANJE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740753" y="2720042"/>
            <a:ext cx="2965793" cy="829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>
                <a:solidFill>
                  <a:srgbClr val="737373"/>
                </a:solidFill>
                <a:latin typeface="Source Sans Pro"/>
              </a:rPr>
              <a:t>za učenike, vježbenike, pripravnike, osoblje, škole i poduzeća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45234" y="3784429"/>
            <a:ext cx="2553951" cy="2464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00"/>
              </a:lnSpc>
            </a:pPr>
            <a:r>
              <a:rPr lang="en-US" sz="1600" b="1" dirty="0">
                <a:solidFill>
                  <a:srgbClr val="0070C0"/>
                </a:solidFill>
              </a:rPr>
              <a:t>OBRAZOVANJE ODRASLIH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58370" y="4490948"/>
            <a:ext cx="2612966" cy="547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>
                <a:solidFill>
                  <a:srgbClr val="737373"/>
                </a:solidFill>
                <a:latin typeface="Source Sans Pro"/>
              </a:rPr>
              <a:t>za odrasle polaznike, osoblje, organizacije i poduzeća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740753" y="3930479"/>
            <a:ext cx="2235396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20"/>
              </a:lnSpc>
            </a:pPr>
            <a:r>
              <a:rPr lang="en-US" sz="1600" b="1" dirty="0">
                <a:solidFill>
                  <a:srgbClr val="0070C0"/>
                </a:solidFill>
              </a:rPr>
              <a:t>MLADI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740753" y="4490948"/>
            <a:ext cx="2612966" cy="547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>
                <a:solidFill>
                  <a:srgbClr val="737373"/>
                </a:solidFill>
                <a:latin typeface="Source Sans Pro"/>
              </a:rPr>
              <a:t>za mlade i organizacije koje rade s mladima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230643" y="2061956"/>
            <a:ext cx="2859163" cy="2464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00"/>
              </a:lnSpc>
            </a:pPr>
            <a:r>
              <a:rPr lang="en-US" sz="1600" b="1" dirty="0">
                <a:solidFill>
                  <a:srgbClr val="0070C0"/>
                </a:solidFill>
              </a:rPr>
              <a:t>VISOKO OBRAZOVANJE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230642" y="2720042"/>
            <a:ext cx="2612966" cy="547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>
                <a:solidFill>
                  <a:srgbClr val="737373"/>
                </a:solidFill>
                <a:latin typeface="Source Sans Pro"/>
              </a:rPr>
              <a:t>za studente, osoblje, visoka učilišta i poduzeća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230642" y="3930479"/>
            <a:ext cx="1995787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20"/>
              </a:lnSpc>
            </a:pPr>
            <a:r>
              <a:rPr lang="en-US" sz="1600" b="1" dirty="0">
                <a:solidFill>
                  <a:srgbClr val="0070C0"/>
                </a:solidFill>
              </a:rPr>
              <a:t>SPORT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230642" y="4490948"/>
            <a:ext cx="2612966" cy="829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 dirty="0">
                <a:solidFill>
                  <a:srgbClr val="737373"/>
                </a:solidFill>
                <a:latin typeface="Source Sans Pro"/>
              </a:rPr>
              <a:t>za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sportske</a:t>
            </a:r>
            <a:r>
              <a:rPr lang="en-US" sz="1600" dirty="0">
                <a:solidFill>
                  <a:srgbClr val="737373"/>
                </a:solidFill>
                <a:latin typeface="Source Sans Pro"/>
              </a:rPr>
              <a:t>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organizacije</a:t>
            </a:r>
            <a:r>
              <a:rPr lang="en-US" sz="1600" dirty="0">
                <a:solidFill>
                  <a:srgbClr val="737373"/>
                </a:solidFill>
                <a:latin typeface="Source Sans Pro"/>
              </a:rPr>
              <a:t>,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lige</a:t>
            </a:r>
            <a:r>
              <a:rPr lang="en-US" sz="1600" dirty="0">
                <a:solidFill>
                  <a:srgbClr val="737373"/>
                </a:solidFill>
                <a:latin typeface="Source Sans Pro"/>
              </a:rPr>
              <a:t>,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klubove</a:t>
            </a:r>
            <a:r>
              <a:rPr lang="en-US" sz="1600" dirty="0">
                <a:solidFill>
                  <a:srgbClr val="737373"/>
                </a:solidFill>
                <a:latin typeface="Source Sans Pro"/>
              </a:rPr>
              <a:t>,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reprezentacije</a:t>
            </a:r>
            <a:r>
              <a:rPr lang="en-US" sz="1600" dirty="0">
                <a:solidFill>
                  <a:srgbClr val="737373"/>
                </a:solidFill>
                <a:latin typeface="Source Sans Pro"/>
              </a:rPr>
              <a:t> i </a:t>
            </a:r>
            <a:r>
              <a:rPr lang="en-US" sz="1600" dirty="0" err="1">
                <a:solidFill>
                  <a:srgbClr val="737373"/>
                </a:solidFill>
                <a:latin typeface="Source Sans Pro"/>
              </a:rPr>
              <a:t>događanja</a:t>
            </a:r>
            <a:endParaRPr lang="en-US" sz="1600" dirty="0">
              <a:solidFill>
                <a:srgbClr val="737373"/>
              </a:solidFill>
              <a:latin typeface="Source Sans Pro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545234" y="1050695"/>
            <a:ext cx="994783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73"/>
              </a:lnSpc>
            </a:pPr>
            <a:r>
              <a:rPr lang="en-US" sz="2333">
                <a:solidFill>
                  <a:srgbClr val="737373"/>
                </a:solidFill>
                <a:latin typeface="Poppins 1 Bold"/>
              </a:rPr>
              <a:t>ERASMUS+ OBUHVAĆA SVA PODRUČJA OBRAZOVANJA,</a:t>
            </a:r>
          </a:p>
          <a:p>
            <a:pPr>
              <a:lnSpc>
                <a:spcPts val="2473"/>
              </a:lnSpc>
            </a:pPr>
            <a:r>
              <a:rPr lang="en-US" sz="2333">
                <a:solidFill>
                  <a:srgbClr val="737373"/>
                </a:solidFill>
                <a:latin typeface="Poppins 1 Bold"/>
              </a:rPr>
              <a:t>SPORT I MLADE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6EDA43F-8968-7E08-91FA-CDA849AC7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23FAE-3C85-48B5-F5BD-63BFAD17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61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CAF411-021E-B220-0635-3BACBED972BE}"/>
              </a:ext>
            </a:extLst>
          </p:cNvPr>
          <p:cNvSpPr txBox="1"/>
          <p:nvPr/>
        </p:nvSpPr>
        <p:spPr>
          <a:xfrm>
            <a:off x="3904954" y="1303834"/>
            <a:ext cx="6989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Erasmus+: Youth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A0B037-AAAC-5F59-C74E-CF6D2EDDF37A}"/>
              </a:ext>
            </a:extLst>
          </p:cNvPr>
          <p:cNvSpPr txBox="1"/>
          <p:nvPr/>
        </p:nvSpPr>
        <p:spPr>
          <a:xfrm>
            <a:off x="142235" y="5700774"/>
            <a:ext cx="53918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1600" dirty="0">
                <a:hlinkClick r:id="rId3"/>
              </a:rPr>
              <a:t>Antonijev novi početak: Prilike koje mijenjaju život - YouTube</a:t>
            </a:r>
            <a:endParaRPr lang="hr-HR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8EAB3C-C624-292A-B004-8AE239978431}"/>
              </a:ext>
            </a:extLst>
          </p:cNvPr>
          <p:cNvSpPr txBox="1"/>
          <p:nvPr/>
        </p:nvSpPr>
        <p:spPr>
          <a:xfrm>
            <a:off x="3904954" y="1843137"/>
            <a:ext cx="77790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/>
            </a:lvl1pPr>
          </a:lstStyle>
          <a:p>
            <a:r>
              <a:rPr lang="hr-HR" sz="1600" dirty="0"/>
              <a:t>Erasmus+ u području mladih</a:t>
            </a:r>
            <a:r>
              <a:rPr lang="hr-HR" sz="1600" b="0" dirty="0"/>
              <a:t>: za mlade od 13 do 30 godina te osobe i organizacije aktivne u radu s mladima (tzv: </a:t>
            </a:r>
            <a:r>
              <a:rPr lang="hr-HR" sz="1600" b="0" i="1" dirty="0"/>
              <a:t>youth workers</a:t>
            </a:r>
            <a:r>
              <a:rPr lang="hr-HR" sz="1600" b="0" dirty="0"/>
              <a:t>)</a:t>
            </a:r>
          </a:p>
          <a:p>
            <a:endParaRPr lang="hr-HR" sz="1600" b="0" dirty="0"/>
          </a:p>
          <a:p>
            <a:r>
              <a:rPr lang="hr-HR" sz="1600" dirty="0"/>
              <a:t>Cilj: </a:t>
            </a:r>
            <a:r>
              <a:rPr lang="hr-HR" sz="1600" b="0" dirty="0"/>
              <a:t>pružiti prilike za neformalno i informalno učenje za aktivno sudjelovanje u društvu, osobni i obrazovni razvoj i veće mogućnosti zapošljavanja mladih. Razvoj područja mladih.</a:t>
            </a:r>
          </a:p>
          <a:p>
            <a:endParaRPr lang="hr-HR" sz="1600" b="0" dirty="0"/>
          </a:p>
          <a:p>
            <a:r>
              <a:rPr lang="hr-HR" sz="1600" dirty="0"/>
              <a:t>Aktivnosti: </a:t>
            </a:r>
            <a:r>
              <a:rPr lang="hr-HR" sz="1600" b="0" dirty="0"/>
              <a:t>mobilnosti ili suradnju s inozemnim organizacijama aktivnim u radu s mladima; aktivnosti mobilnosti za mlade i osobe koje rade s mladima, aktivnosti sudjelovanja mladih u demokratskom životu </a:t>
            </a:r>
          </a:p>
          <a:p>
            <a:endParaRPr lang="hr-HR" sz="1600" b="0" dirty="0"/>
          </a:p>
        </p:txBody>
      </p:sp>
      <p:pic>
        <p:nvPicPr>
          <p:cNvPr id="1026" name="Picture 2" descr="erasmus-logo | Kulturno Informativni Centar Gospić">
            <a:extLst>
              <a:ext uri="{FF2B5EF4-FFF2-40B4-BE49-F238E27FC236}">
                <a16:creationId xmlns:a16="http://schemas.microsoft.com/office/drawing/2014/main" id="{E6FF058B-6344-C457-DBE6-29B99FFD3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1497" y="0"/>
            <a:ext cx="1958109" cy="110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3693C4-BFCE-AB7B-0E4F-B2D7C1C49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0053" y="6114284"/>
            <a:ext cx="933580" cy="6477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58410A-39FA-EE30-53F6-3B147C8859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185" y="923192"/>
            <a:ext cx="3253709" cy="454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70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42F72B254C5248B67036AB4E140757" ma:contentTypeVersion="24" ma:contentTypeDescription="Create a new document." ma:contentTypeScope="" ma:versionID="79b08169a3d46b29bcde5e5b7ee3278d">
  <xsd:schema xmlns:xsd="http://www.w3.org/2001/XMLSchema" xmlns:xs="http://www.w3.org/2001/XMLSchema" xmlns:p="http://schemas.microsoft.com/office/2006/metadata/properties" xmlns:ns2="dcd6d796-40bc-417d-8d68-9e3cbbc26536" xmlns:ns3="1da0a812-136f-4ea9-9d0e-4cd82503c772" targetNamespace="http://schemas.microsoft.com/office/2006/metadata/properties" ma:root="true" ma:fieldsID="99b86b8c71e83f818a492d93592d5620" ns2:_="" ns3:_="">
    <xsd:import namespace="dcd6d796-40bc-417d-8d68-9e3cbbc26536"/>
    <xsd:import namespace="1da0a812-136f-4ea9-9d0e-4cd82503c7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MediaServiceLocation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d6d796-40bc-417d-8d68-9e3cbbc265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af183b9-26b9-4c71-8bc8-cea071d6c02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a0a812-136f-4ea9-9d0e-4cd82503c77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ad14b295-1c99-4806-9da3-1824d60d0ab8}" ma:internalName="TaxCatchAll" ma:showField="CatchAllData" ma:web="1da0a812-136f-4ea9-9d0e-4cd82503c77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da0a812-136f-4ea9-9d0e-4cd82503c772" xsi:nil="true"/>
    <lcf76f155ced4ddcb4097134ff3c332f xmlns="dcd6d796-40bc-417d-8d68-9e3cbbc2653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276C0BF-1CBA-4206-BB0B-F12BE305BF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d6d796-40bc-417d-8d68-9e3cbbc26536"/>
    <ds:schemaRef ds:uri="1da0a812-136f-4ea9-9d0e-4cd82503c7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AF736AE-4EC8-4C1F-9A66-E0EE28B39F6F}">
  <ds:schemaRefs>
    <ds:schemaRef ds:uri="http://purl.org/dc/elements/1.1/"/>
    <ds:schemaRef ds:uri="http://schemas.openxmlformats.org/package/2006/metadata/core-properties"/>
    <ds:schemaRef ds:uri="1da0a812-136f-4ea9-9d0e-4cd82503c772"/>
    <ds:schemaRef ds:uri="dcd6d796-40bc-417d-8d68-9e3cbbc26536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82A0ABE-6358-4D3A-A6F3-C80A71FD0D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1464</Words>
  <Application>Microsoft Office PowerPoint</Application>
  <PresentationFormat>Widescreen</PresentationFormat>
  <Paragraphs>207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Calibri Light</vt:lpstr>
      <vt:lpstr>Calibri-Bold</vt:lpstr>
      <vt:lpstr>Courier New</vt:lpstr>
      <vt:lpstr>Poppins 1 Bold</vt:lpstr>
      <vt:lpstr>Source Sans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Lorena Barić</dc:creator>
  <cp:lastModifiedBy>Matija Blaće</cp:lastModifiedBy>
  <cp:revision>30</cp:revision>
  <dcterms:created xsi:type="dcterms:W3CDTF">2022-11-27T13:17:22Z</dcterms:created>
  <dcterms:modified xsi:type="dcterms:W3CDTF">2025-04-24T10:28:04Z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0x010100B742F72B254C5248B67036AB4E140757</vt:lpwstr>
  </property>
  <property fmtid="{D5CDD505-2E9C-101B-9397-08002B2CF9AE}" pid="3" name="MediaServiceImageTags">
    <vt:lpwstr/>
  </property>
</Properties>
</file>